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25"/>
  </p:notesMasterIdLst>
  <p:sldIdLst>
    <p:sldId id="346" r:id="rId2"/>
    <p:sldId id="260" r:id="rId3"/>
    <p:sldId id="358" r:id="rId4"/>
    <p:sldId id="398" r:id="rId5"/>
    <p:sldId id="366" r:id="rId6"/>
    <p:sldId id="411" r:id="rId7"/>
    <p:sldId id="262" r:id="rId8"/>
    <p:sldId id="389" r:id="rId9"/>
    <p:sldId id="410" r:id="rId10"/>
    <p:sldId id="364" r:id="rId11"/>
    <p:sldId id="422" r:id="rId12"/>
    <p:sldId id="369" r:id="rId13"/>
    <p:sldId id="368" r:id="rId14"/>
    <p:sldId id="390" r:id="rId15"/>
    <p:sldId id="371" r:id="rId16"/>
    <p:sldId id="372" r:id="rId17"/>
    <p:sldId id="374" r:id="rId18"/>
    <p:sldId id="402" r:id="rId19"/>
    <p:sldId id="412" r:id="rId20"/>
    <p:sldId id="424" r:id="rId21"/>
    <p:sldId id="381" r:id="rId22"/>
    <p:sldId id="421" r:id="rId23"/>
    <p:sldId id="386" r:id="rId24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26"/>
      <p:bold r:id="rId27"/>
      <p:italic r:id="rId28"/>
      <p:boldItalic r:id="rId29"/>
    </p:embeddedFont>
    <p:embeddedFont>
      <p:font typeface="Roboto Slab" panose="020B0604020202020204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FAD5D3-F6D7-4047-B36D-6B2DC95B21C6}">
  <a:tblStyle styleId="{9EFAD5D3-F6D7-4047-B36D-6B2DC95B21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2445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3491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125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0847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7300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275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8552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249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515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82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17538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866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855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8616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18524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640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613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0408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276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747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958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136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406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475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183800" y="0"/>
            <a:ext cx="7960500" cy="41445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1899474"/>
            <a:ext cx="1575000" cy="3244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697175" y="1320225"/>
            <a:ext cx="3616800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304925" y="3139200"/>
            <a:ext cx="2009100" cy="5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828" flipH="1">
            <a:off x="4162800" y="4979536"/>
            <a:ext cx="49812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3252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3" name="Google Shape;43;p7"/>
          <p:cNvSpPr/>
          <p:nvPr/>
        </p:nvSpPr>
        <p:spPr>
          <a:xfrm rot="984" flipH="1">
            <a:off x="7638900" y="4897324"/>
            <a:ext cx="1047900" cy="164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4" name="Google Shape;44;p7"/>
          <p:cNvSpPr/>
          <p:nvPr/>
        </p:nvSpPr>
        <p:spPr>
          <a:xfrm rot="-5398897" flipH="1">
            <a:off x="8513700" y="2409300"/>
            <a:ext cx="935400" cy="324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77040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63738" y="1530875"/>
            <a:ext cx="3852600" cy="25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Char char="●"/>
              <a:defRPr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773800" y="2322625"/>
            <a:ext cx="144300" cy="908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542400" y="0"/>
            <a:ext cx="144300" cy="28209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8028375" y="411475"/>
            <a:ext cx="144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8613000" y="3420300"/>
            <a:ext cx="5310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2484150" y="1366425"/>
            <a:ext cx="4175700" cy="23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8"/>
          <p:cNvSpPr/>
          <p:nvPr/>
        </p:nvSpPr>
        <p:spPr>
          <a:xfrm rot="-5398897" flipH="1">
            <a:off x="-395550" y="2499750"/>
            <a:ext cx="935400" cy="14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4" name="Google Shape;54;p8"/>
          <p:cNvSpPr/>
          <p:nvPr/>
        </p:nvSpPr>
        <p:spPr>
          <a:xfrm rot="5400000">
            <a:off x="8213250" y="-41450"/>
            <a:ext cx="138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 rot="670" flipH="1">
            <a:off x="-150" y="4979146"/>
            <a:ext cx="15384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688600" y="550689"/>
            <a:ext cx="3766800" cy="11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L="91440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L="137160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L="182880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L="228600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L="274320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L="320040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L="365760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411480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/>
          <p:nvPr/>
        </p:nvSpPr>
        <p:spPr>
          <a:xfrm>
            <a:off x="0" y="3420300"/>
            <a:ext cx="1407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7249500" y="4573650"/>
            <a:ext cx="18945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0"/>
          <p:cNvSpPr/>
          <p:nvPr/>
        </p:nvSpPr>
        <p:spPr>
          <a:xfrm rot="5400000">
            <a:off x="8304150" y="4295575"/>
            <a:ext cx="7653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/>
          <p:nvPr/>
        </p:nvSpPr>
        <p:spPr>
          <a:xfrm rot="5400000">
            <a:off x="366925" y="384100"/>
            <a:ext cx="138300" cy="872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>
            <a:off x="0" y="4573650"/>
            <a:ext cx="39900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10800000">
            <a:off x="2207575" y="411400"/>
            <a:ext cx="69372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/>
          <p:nvPr/>
        </p:nvSpPr>
        <p:spPr>
          <a:xfrm rot="10800000">
            <a:off x="6895050" y="465250"/>
            <a:ext cx="1785900" cy="294600"/>
          </a:xfrm>
          <a:prstGeom prst="rect">
            <a:avLst/>
          </a:prstGeom>
          <a:solidFill>
            <a:schemeClr val="accent6">
              <a:alpha val="534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1"/>
          <p:cNvSpPr/>
          <p:nvPr/>
        </p:nvSpPr>
        <p:spPr>
          <a:xfrm rot="10800000">
            <a:off x="5808150" y="3897725"/>
            <a:ext cx="2872800" cy="138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4419275" y="1373263"/>
            <a:ext cx="3942600" cy="16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5938614" y="3191388"/>
            <a:ext cx="2377200" cy="5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1676549" y="2123400"/>
            <a:ext cx="2847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1"/>
          </p:nvPr>
        </p:nvSpPr>
        <p:spPr>
          <a:xfrm flipH="1">
            <a:off x="4792272" y="1986750"/>
            <a:ext cx="26310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/>
          <p:nvPr/>
        </p:nvSpPr>
        <p:spPr>
          <a:xfrm flipH="1">
            <a:off x="0" y="0"/>
            <a:ext cx="4627800" cy="309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flipH="1">
            <a:off x="200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flipH="1">
            <a:off x="-75" y="0"/>
            <a:ext cx="82401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0038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 flipH="1">
            <a:off x="904125" y="3827725"/>
            <a:ext cx="8240100" cy="1323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ctrTitle" idx="2"/>
          </p:nvPr>
        </p:nvSpPr>
        <p:spPr>
          <a:xfrm>
            <a:off x="6050825" y="2588825"/>
            <a:ext cx="1009500" cy="37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9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Extra Condensed Medium"/>
              <a:buNone/>
              <a:defRPr sz="2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175" y="1201750"/>
            <a:ext cx="7716600" cy="3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6" r:id="rId4"/>
    <p:sldLayoutId id="2147483657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ctrTitle"/>
          </p:nvPr>
        </p:nvSpPr>
        <p:spPr>
          <a:xfrm>
            <a:off x="3987209" y="1535979"/>
            <a:ext cx="4326766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Agente de Transporte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702157" y="3213631"/>
            <a:ext cx="2611868" cy="555600"/>
          </a:xfrm>
        </p:spPr>
        <p:txBody>
          <a:bodyPr/>
          <a:lstStyle/>
          <a:p>
            <a:r>
              <a:rPr lang="es-PY" dirty="0" smtClean="0"/>
              <a:t>Despacho de exportación</a:t>
            </a:r>
          </a:p>
          <a:p>
            <a:r>
              <a:rPr lang="es-PY" dirty="0" smtClean="0"/>
              <a:t>Confección del MIC/DTA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2" y="4131831"/>
            <a:ext cx="1354620" cy="120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25533" r="27093" b="18331"/>
          <a:stretch/>
        </p:blipFill>
        <p:spPr>
          <a:xfrm>
            <a:off x="953999" y="1114634"/>
            <a:ext cx="7236003" cy="325711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178306" y="51700"/>
            <a:ext cx="8060494" cy="37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Cargaremos los datos del transportista.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477698" y="2140345"/>
            <a:ext cx="722703" cy="31878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1357734" y="2050019"/>
            <a:ext cx="843207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052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178306" y="51700"/>
            <a:ext cx="8060494" cy="37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También cargaremos la </a:t>
            </a:r>
            <a:r>
              <a:rPr lang="es-PY" dirty="0">
                <a:solidFill>
                  <a:schemeClr val="bg1"/>
                </a:solidFill>
              </a:rPr>
              <a:t>información del conductor.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t="25567" r="27209" b="18745"/>
          <a:stretch/>
        </p:blipFill>
        <p:spPr>
          <a:xfrm>
            <a:off x="917455" y="1107958"/>
            <a:ext cx="7309090" cy="326379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ángulo 3"/>
          <p:cNvSpPr/>
          <p:nvPr/>
        </p:nvSpPr>
        <p:spPr>
          <a:xfrm>
            <a:off x="1414130" y="2254102"/>
            <a:ext cx="6400800" cy="797442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46570712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5686" y="253477"/>
            <a:ext cx="8223865" cy="585627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Al final de la pantalla visualizaremos la siguiente 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ventana…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2731" t="26183" r="27182" b="18490"/>
          <a:stretch/>
        </p:blipFill>
        <p:spPr>
          <a:xfrm>
            <a:off x="547859" y="1241447"/>
            <a:ext cx="8048283" cy="35719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ángulo 9"/>
          <p:cNvSpPr/>
          <p:nvPr/>
        </p:nvSpPr>
        <p:spPr>
          <a:xfrm>
            <a:off x="995455" y="2494922"/>
            <a:ext cx="7212879" cy="175810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8411847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7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260350" y="76949"/>
            <a:ext cx="8143911" cy="3778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“</a:t>
            </a:r>
            <a:r>
              <a:rPr lang="es-PY" b="1" dirty="0">
                <a:solidFill>
                  <a:schemeClr val="bg1"/>
                </a:solidFill>
              </a:rPr>
              <a:t>ruta informática</a:t>
            </a:r>
            <a:r>
              <a:rPr lang="es-PY" dirty="0">
                <a:solidFill>
                  <a:schemeClr val="bg1"/>
                </a:solidFill>
              </a:rPr>
              <a:t>” </a:t>
            </a:r>
            <a:r>
              <a:rPr lang="es-PY" dirty="0" smtClean="0">
                <a:solidFill>
                  <a:schemeClr val="bg1"/>
                </a:solidFill>
              </a:rPr>
              <a:t>completaremos datos referentes a la salida y destino del EFC1.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19210" r="27094" b="18331"/>
          <a:stretch/>
        </p:blipFill>
        <p:spPr>
          <a:xfrm>
            <a:off x="977960" y="771750"/>
            <a:ext cx="7188080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ángulo 9"/>
          <p:cNvSpPr/>
          <p:nvPr/>
        </p:nvSpPr>
        <p:spPr>
          <a:xfrm>
            <a:off x="1399493" y="2154676"/>
            <a:ext cx="6394172" cy="175810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5032136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09127" y="27387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“</a:t>
            </a:r>
            <a:r>
              <a:rPr lang="es-PY" b="1" dirty="0">
                <a:solidFill>
                  <a:schemeClr val="bg1"/>
                </a:solidFill>
              </a:rPr>
              <a:t>carta de porte</a:t>
            </a:r>
            <a:r>
              <a:rPr lang="es-PY" dirty="0">
                <a:solidFill>
                  <a:schemeClr val="bg1"/>
                </a:solidFill>
              </a:rPr>
              <a:t>” visualizaremos los siguientes datos del EFC1.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3"/>
          <a:stretch/>
        </p:blipFill>
        <p:spPr>
          <a:xfrm>
            <a:off x="937532" y="1097280"/>
            <a:ext cx="7268936" cy="327447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1350197" y="2397463"/>
            <a:ext cx="6507263" cy="188745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2733559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09127" y="127219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Posterior a </a:t>
            </a:r>
            <a:r>
              <a:rPr lang="es-PY" dirty="0" smtClean="0">
                <a:solidFill>
                  <a:schemeClr val="bg1"/>
                </a:solidFill>
              </a:rPr>
              <a:t>una </a:t>
            </a:r>
            <a:r>
              <a:rPr lang="es-PY" dirty="0">
                <a:solidFill>
                  <a:schemeClr val="bg1"/>
                </a:solidFill>
              </a:rPr>
              <a:t>revisión, procederemos a realizar la confirmación de los datos seleccionando la opción “</a:t>
            </a:r>
            <a:r>
              <a:rPr lang="es-PY" b="1" dirty="0">
                <a:solidFill>
                  <a:schemeClr val="bg1"/>
                </a:solidFill>
              </a:rPr>
              <a:t>confirmar datos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4"/>
          <a:stretch/>
        </p:blipFill>
        <p:spPr>
          <a:xfrm>
            <a:off x="941297" y="1149530"/>
            <a:ext cx="7261407" cy="32222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873468" y="4028221"/>
            <a:ext cx="926275" cy="29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104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171" y="120771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Una vez volcada la información, </a:t>
            </a:r>
            <a:r>
              <a:rPr lang="es-PY" dirty="0">
                <a:solidFill>
                  <a:schemeClr val="bg1"/>
                </a:solidFill>
              </a:rPr>
              <a:t>el traslado se vincula a un número de MIC/DTA y a un número de viaje.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9"/>
          <a:stretch/>
        </p:blipFill>
        <p:spPr>
          <a:xfrm>
            <a:off x="937385" y="1129936"/>
            <a:ext cx="7269231" cy="324181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231485" y="1908443"/>
            <a:ext cx="755185" cy="28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506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221" y="126817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Volveremos al final de la pantalla y, en “</a:t>
            </a:r>
            <a:r>
              <a:rPr lang="es-PY" b="1" dirty="0" smtClean="0">
                <a:solidFill>
                  <a:schemeClr val="bg1"/>
                </a:solidFill>
              </a:rPr>
              <a:t>carta de porte</a:t>
            </a:r>
            <a:r>
              <a:rPr lang="es-PY" dirty="0" smtClean="0">
                <a:solidFill>
                  <a:schemeClr val="bg1"/>
                </a:solidFill>
              </a:rPr>
              <a:t>”, seleccionaremos el </a:t>
            </a:r>
            <a:r>
              <a:rPr lang="es-PY" dirty="0">
                <a:solidFill>
                  <a:schemeClr val="bg1"/>
                </a:solidFill>
              </a:rPr>
              <a:t>ícono del </a:t>
            </a:r>
            <a:r>
              <a:rPr lang="es-PY" b="1" dirty="0">
                <a:solidFill>
                  <a:schemeClr val="bg1"/>
                </a:solidFill>
              </a:rPr>
              <a:t>lápiz</a:t>
            </a:r>
            <a:r>
              <a:rPr lang="es-PY" dirty="0">
                <a:solidFill>
                  <a:schemeClr val="bg1"/>
                </a:solidFill>
              </a:rPr>
              <a:t> en la columna de </a:t>
            </a:r>
            <a:r>
              <a:rPr lang="es-PY" dirty="0" smtClean="0">
                <a:solidFill>
                  <a:schemeClr val="bg1"/>
                </a:solidFill>
              </a:rPr>
              <a:t>operaciones.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2"/>
          <a:stretch/>
        </p:blipFill>
        <p:spPr>
          <a:xfrm>
            <a:off x="949070" y="1143000"/>
            <a:ext cx="7245860" cy="32287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6290609" y="1890036"/>
            <a:ext cx="1282535" cy="74683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889344" y="2357994"/>
            <a:ext cx="298460" cy="21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3141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4"/>
          <a:stretch/>
        </p:blipFill>
        <p:spPr>
          <a:xfrm>
            <a:off x="918835" y="1058090"/>
            <a:ext cx="7306330" cy="331365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11011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Cargaremos los datos del </a:t>
            </a:r>
            <a:r>
              <a:rPr lang="es-PY" dirty="0" smtClean="0">
                <a:solidFill>
                  <a:schemeClr val="bg1"/>
                </a:solidFill>
              </a:rPr>
              <a:t>título y procederemos a seleccionar la </a:t>
            </a:r>
            <a:r>
              <a:rPr lang="es-PY" dirty="0">
                <a:solidFill>
                  <a:schemeClr val="bg1"/>
                </a:solidFill>
              </a:rPr>
              <a:t>opción “</a:t>
            </a:r>
            <a:r>
              <a:rPr lang="es-PY" b="1" dirty="0">
                <a:solidFill>
                  <a:schemeClr val="bg1"/>
                </a:solidFill>
              </a:rPr>
              <a:t>guardar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486399" y="3373931"/>
            <a:ext cx="643985" cy="308758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540908" y="1127052"/>
            <a:ext cx="4072543" cy="2555638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583441" y="1459488"/>
            <a:ext cx="627874" cy="44968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551541" y="1866637"/>
            <a:ext cx="574709" cy="37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2163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2"/>
          <a:stretch/>
        </p:blipFill>
        <p:spPr>
          <a:xfrm>
            <a:off x="935879" y="1169126"/>
            <a:ext cx="7272242" cy="319588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A continuación, oficializaremos nuestro MIC/DTA seleccionando la opción “</a:t>
            </a:r>
            <a:r>
              <a:rPr lang="es-PY" b="1" dirty="0">
                <a:solidFill>
                  <a:schemeClr val="bg1"/>
                </a:solidFill>
              </a:rPr>
              <a:t>oficializar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113183" y="4034986"/>
            <a:ext cx="643985" cy="30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1453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95262" y="256856"/>
            <a:ext cx="5755558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Al ingresar a la GDS…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39612" r="26405" b="18686"/>
          <a:stretch/>
        </p:blipFill>
        <p:spPr>
          <a:xfrm>
            <a:off x="534746" y="1240446"/>
            <a:ext cx="8173635" cy="27071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" name="Rectángulo 3"/>
          <p:cNvSpPr/>
          <p:nvPr/>
        </p:nvSpPr>
        <p:spPr>
          <a:xfrm>
            <a:off x="3929284" y="1604201"/>
            <a:ext cx="1668094" cy="206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800" dirty="0" smtClean="0">
                <a:solidFill>
                  <a:srgbClr val="00602B"/>
                </a:solidFill>
              </a:rPr>
              <a:t>usuario</a:t>
            </a:r>
            <a:endParaRPr lang="es-PY" sz="800" dirty="0">
              <a:solidFill>
                <a:srgbClr val="00602B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986942" y="2045504"/>
            <a:ext cx="1610436" cy="1721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800" dirty="0" smtClean="0">
                <a:solidFill>
                  <a:srgbClr val="00602B"/>
                </a:solidFill>
              </a:rPr>
              <a:t>contraseña</a:t>
            </a:r>
            <a:endParaRPr lang="es-PY" sz="800" dirty="0">
              <a:solidFill>
                <a:srgbClr val="00602B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553324" y="2410274"/>
            <a:ext cx="1044054" cy="228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800" dirty="0" smtClean="0">
                <a:solidFill>
                  <a:srgbClr val="00602B"/>
                </a:solidFill>
              </a:rPr>
              <a:t>59768</a:t>
            </a:r>
            <a:endParaRPr lang="es-PY" sz="800" dirty="0">
              <a:solidFill>
                <a:srgbClr val="00602B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791427" y="1367309"/>
            <a:ext cx="830136" cy="52465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496202" y="2327327"/>
            <a:ext cx="534257" cy="337653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864266" y="1817959"/>
            <a:ext cx="830136" cy="524650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0605" y="256856"/>
            <a:ext cx="8100215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Una vez el viaje se encuentre en estado </a:t>
            </a:r>
            <a:r>
              <a:rPr lang="es-PY" dirty="0" smtClean="0">
                <a:solidFill>
                  <a:srgbClr val="00602B"/>
                </a:solidFill>
              </a:rPr>
              <a:t>OFICIALIZADO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2820" t="25908" r="27168" b="18660"/>
          <a:stretch/>
        </p:blipFill>
        <p:spPr>
          <a:xfrm>
            <a:off x="558851" y="1241448"/>
            <a:ext cx="8026299" cy="357285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167964" y="2048937"/>
            <a:ext cx="839971" cy="4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33013"/>
      </p:ext>
    </p:extLst>
  </p:cSld>
  <p:clrMapOvr>
    <a:masterClrMapping/>
  </p:clrMapOvr>
  <p:transition spd="slow" advClick="0" advTm="6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Procederemos a la impresión del reporte seleccionando </a:t>
            </a:r>
            <a:r>
              <a:rPr lang="es-PY" dirty="0">
                <a:solidFill>
                  <a:schemeClr val="bg1"/>
                </a:solidFill>
              </a:rPr>
              <a:t>la opción “</a:t>
            </a:r>
            <a:r>
              <a:rPr lang="es-PY" b="1" dirty="0">
                <a:solidFill>
                  <a:schemeClr val="bg1"/>
                </a:solidFill>
              </a:rPr>
              <a:t>imprimir reporte</a:t>
            </a:r>
            <a:r>
              <a:rPr lang="es-PY" dirty="0">
                <a:solidFill>
                  <a:schemeClr val="bg1"/>
                </a:solidFill>
              </a:rPr>
              <a:t>”…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26087" r="27210" b="18951"/>
          <a:stretch/>
        </p:blipFill>
        <p:spPr>
          <a:xfrm>
            <a:off x="923679" y="1161354"/>
            <a:ext cx="7296643" cy="32103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826103" y="3943298"/>
            <a:ext cx="1010091" cy="4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3231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Y en </a:t>
            </a:r>
            <a:r>
              <a:rPr lang="es-PY" dirty="0">
                <a:solidFill>
                  <a:schemeClr val="bg1"/>
                </a:solidFill>
              </a:rPr>
              <a:t>una nueva ventana visualizaremos el reporte de nuestro MIC/DTA.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0" t="22312" r="38604" b="18951"/>
          <a:stretch/>
        </p:blipFill>
        <p:spPr>
          <a:xfrm>
            <a:off x="1598784" y="501750"/>
            <a:ext cx="5939728" cy="414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157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5469729" y="3117975"/>
            <a:ext cx="2730896" cy="640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200" dirty="0" smtClean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exportacion@aduana.gov.py</a:t>
            </a:r>
            <a:endParaRPr lang="es-PY" sz="1200" dirty="0">
              <a:solidFill>
                <a:schemeClr val="bg1"/>
              </a:solidFill>
              <a:latin typeface="Roboto Slab" panose="020B0604020202020204" charset="0"/>
              <a:ea typeface="Roboto Slab" panose="020B0604020202020204" charset="0"/>
            </a:endParaRPr>
          </a:p>
          <a:p>
            <a:r>
              <a:rPr lang="es-PY" sz="1200" dirty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sofia_apoyo@aduana.gov.py</a:t>
            </a:r>
            <a:endParaRPr lang="es-PY" sz="12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Y" dirty="0" smtClean="0"/>
              <a:t>En caso de consultas</a:t>
            </a:r>
            <a:endParaRPr lang="es-PY" dirty="0"/>
          </a:p>
        </p:txBody>
      </p:sp>
      <p:sp>
        <p:nvSpPr>
          <p:cNvPr id="4" name="Rectángulo 3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5" name="Google Shape;10396;p124"/>
          <p:cNvGrpSpPr/>
          <p:nvPr/>
        </p:nvGrpSpPr>
        <p:grpSpPr>
          <a:xfrm>
            <a:off x="7793787" y="3240206"/>
            <a:ext cx="355468" cy="353587"/>
            <a:chOff x="-35854750" y="2272675"/>
            <a:chExt cx="293000" cy="291450"/>
          </a:xfrm>
          <a:solidFill>
            <a:srgbClr val="C00000"/>
          </a:solidFill>
        </p:grpSpPr>
        <p:sp>
          <p:nvSpPr>
            <p:cNvPr id="6" name="Google Shape;10397;p124"/>
            <p:cNvSpPr/>
            <p:nvPr/>
          </p:nvSpPr>
          <p:spPr>
            <a:xfrm>
              <a:off x="-35854750" y="2272675"/>
              <a:ext cx="293000" cy="291450"/>
            </a:xfrm>
            <a:custGeom>
              <a:avLst/>
              <a:gdLst/>
              <a:ahLst/>
              <a:cxnLst/>
              <a:rect l="l" t="t" r="r" b="b"/>
              <a:pathLst>
                <a:path w="11720" h="11658" extrusionOk="0">
                  <a:moveTo>
                    <a:pt x="5844" y="654"/>
                  </a:moveTo>
                  <a:cubicBezTo>
                    <a:pt x="6144" y="654"/>
                    <a:pt x="6443" y="773"/>
                    <a:pt x="6679" y="1009"/>
                  </a:cubicBezTo>
                  <a:lnTo>
                    <a:pt x="7057" y="1355"/>
                  </a:lnTo>
                  <a:lnTo>
                    <a:pt x="4600" y="1355"/>
                  </a:lnTo>
                  <a:lnTo>
                    <a:pt x="5009" y="1009"/>
                  </a:lnTo>
                  <a:cubicBezTo>
                    <a:pt x="5246" y="773"/>
                    <a:pt x="5545" y="654"/>
                    <a:pt x="5844" y="654"/>
                  </a:cubicBezTo>
                  <a:close/>
                  <a:moveTo>
                    <a:pt x="2080" y="3939"/>
                  </a:moveTo>
                  <a:lnTo>
                    <a:pt x="2080" y="6365"/>
                  </a:lnTo>
                  <a:lnTo>
                    <a:pt x="819" y="5136"/>
                  </a:lnTo>
                  <a:lnTo>
                    <a:pt x="2080" y="3939"/>
                  </a:lnTo>
                  <a:close/>
                  <a:moveTo>
                    <a:pt x="9609" y="3876"/>
                  </a:moveTo>
                  <a:lnTo>
                    <a:pt x="10869" y="5136"/>
                  </a:lnTo>
                  <a:lnTo>
                    <a:pt x="9609" y="6365"/>
                  </a:lnTo>
                  <a:lnTo>
                    <a:pt x="9609" y="3876"/>
                  </a:lnTo>
                  <a:close/>
                  <a:moveTo>
                    <a:pt x="8570" y="2080"/>
                  </a:moveTo>
                  <a:cubicBezTo>
                    <a:pt x="8790" y="2080"/>
                    <a:pt x="8948" y="2238"/>
                    <a:pt x="8948" y="2427"/>
                  </a:cubicBezTo>
                  <a:lnTo>
                    <a:pt x="8948" y="7089"/>
                  </a:lnTo>
                  <a:lnTo>
                    <a:pt x="8286" y="7751"/>
                  </a:lnTo>
                  <a:cubicBezTo>
                    <a:pt x="7593" y="7152"/>
                    <a:pt x="6774" y="6837"/>
                    <a:pt x="5860" y="6837"/>
                  </a:cubicBezTo>
                  <a:cubicBezTo>
                    <a:pt x="4978" y="6837"/>
                    <a:pt x="4127" y="7152"/>
                    <a:pt x="3466" y="7751"/>
                  </a:cubicBezTo>
                  <a:lnTo>
                    <a:pt x="2804" y="7089"/>
                  </a:lnTo>
                  <a:lnTo>
                    <a:pt x="2804" y="2427"/>
                  </a:lnTo>
                  <a:cubicBezTo>
                    <a:pt x="2804" y="2238"/>
                    <a:pt x="2962" y="2080"/>
                    <a:pt x="3119" y="2080"/>
                  </a:cubicBezTo>
                  <a:close/>
                  <a:moveTo>
                    <a:pt x="693" y="5987"/>
                  </a:moveTo>
                  <a:lnTo>
                    <a:pt x="2993" y="8223"/>
                  </a:lnTo>
                  <a:lnTo>
                    <a:pt x="693" y="10492"/>
                  </a:lnTo>
                  <a:lnTo>
                    <a:pt x="693" y="5987"/>
                  </a:lnTo>
                  <a:close/>
                  <a:moveTo>
                    <a:pt x="11027" y="5987"/>
                  </a:moveTo>
                  <a:lnTo>
                    <a:pt x="11027" y="10492"/>
                  </a:lnTo>
                  <a:lnTo>
                    <a:pt x="8727" y="8223"/>
                  </a:lnTo>
                  <a:lnTo>
                    <a:pt x="11027" y="5987"/>
                  </a:lnTo>
                  <a:close/>
                  <a:moveTo>
                    <a:pt x="5829" y="7499"/>
                  </a:moveTo>
                  <a:cubicBezTo>
                    <a:pt x="6616" y="7499"/>
                    <a:pt x="7309" y="7814"/>
                    <a:pt x="7876" y="8381"/>
                  </a:cubicBezTo>
                  <a:lnTo>
                    <a:pt x="10523" y="10964"/>
                  </a:lnTo>
                  <a:lnTo>
                    <a:pt x="1166" y="10964"/>
                  </a:lnTo>
                  <a:lnTo>
                    <a:pt x="3781" y="8381"/>
                  </a:lnTo>
                  <a:cubicBezTo>
                    <a:pt x="4316" y="7814"/>
                    <a:pt x="5041" y="7499"/>
                    <a:pt x="5829" y="7499"/>
                  </a:cubicBezTo>
                  <a:close/>
                  <a:moveTo>
                    <a:pt x="5864" y="1"/>
                  </a:moveTo>
                  <a:cubicBezTo>
                    <a:pt x="5380" y="1"/>
                    <a:pt x="4899" y="190"/>
                    <a:pt x="4537" y="568"/>
                  </a:cubicBezTo>
                  <a:lnTo>
                    <a:pt x="3655" y="1387"/>
                  </a:lnTo>
                  <a:lnTo>
                    <a:pt x="3119" y="1387"/>
                  </a:lnTo>
                  <a:cubicBezTo>
                    <a:pt x="2552" y="1387"/>
                    <a:pt x="2080" y="1859"/>
                    <a:pt x="2080" y="2427"/>
                  </a:cubicBezTo>
                  <a:lnTo>
                    <a:pt x="2080" y="2962"/>
                  </a:lnTo>
                  <a:lnTo>
                    <a:pt x="315" y="4726"/>
                  </a:lnTo>
                  <a:cubicBezTo>
                    <a:pt x="126" y="4915"/>
                    <a:pt x="0" y="5136"/>
                    <a:pt x="0" y="5420"/>
                  </a:cubicBezTo>
                  <a:lnTo>
                    <a:pt x="0" y="10618"/>
                  </a:lnTo>
                  <a:cubicBezTo>
                    <a:pt x="32" y="11216"/>
                    <a:pt x="473" y="11657"/>
                    <a:pt x="1071" y="11657"/>
                  </a:cubicBezTo>
                  <a:lnTo>
                    <a:pt x="10680" y="11657"/>
                  </a:lnTo>
                  <a:cubicBezTo>
                    <a:pt x="11216" y="11657"/>
                    <a:pt x="11720" y="11185"/>
                    <a:pt x="11720" y="10618"/>
                  </a:cubicBezTo>
                  <a:lnTo>
                    <a:pt x="11720" y="5420"/>
                  </a:lnTo>
                  <a:cubicBezTo>
                    <a:pt x="11720" y="5136"/>
                    <a:pt x="11626" y="4915"/>
                    <a:pt x="11405" y="4726"/>
                  </a:cubicBezTo>
                  <a:lnTo>
                    <a:pt x="9641" y="2962"/>
                  </a:lnTo>
                  <a:lnTo>
                    <a:pt x="9641" y="2427"/>
                  </a:lnTo>
                  <a:cubicBezTo>
                    <a:pt x="9641" y="1859"/>
                    <a:pt x="9168" y="1387"/>
                    <a:pt x="8633" y="1387"/>
                  </a:cubicBezTo>
                  <a:lnTo>
                    <a:pt x="8065" y="1387"/>
                  </a:lnTo>
                  <a:lnTo>
                    <a:pt x="7215" y="568"/>
                  </a:lnTo>
                  <a:cubicBezTo>
                    <a:pt x="6837" y="190"/>
                    <a:pt x="6348" y="1"/>
                    <a:pt x="5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98;p124"/>
            <p:cNvSpPr/>
            <p:nvPr/>
          </p:nvSpPr>
          <p:spPr>
            <a:xfrm>
              <a:off x="-35733475" y="2340425"/>
              <a:ext cx="51225" cy="68550"/>
            </a:xfrm>
            <a:custGeom>
              <a:avLst/>
              <a:gdLst/>
              <a:ahLst/>
              <a:cxnLst/>
              <a:rect l="l" t="t" r="r" b="b"/>
              <a:pathLst>
                <a:path w="2049" h="2742" extrusionOk="0">
                  <a:moveTo>
                    <a:pt x="1009" y="0"/>
                  </a:moveTo>
                  <a:cubicBezTo>
                    <a:pt x="474" y="0"/>
                    <a:pt x="1" y="473"/>
                    <a:pt x="1" y="1008"/>
                  </a:cubicBezTo>
                  <a:cubicBezTo>
                    <a:pt x="1" y="1260"/>
                    <a:pt x="158" y="1418"/>
                    <a:pt x="316" y="1418"/>
                  </a:cubicBezTo>
                  <a:cubicBezTo>
                    <a:pt x="505" y="1418"/>
                    <a:pt x="663" y="1260"/>
                    <a:pt x="663" y="1040"/>
                  </a:cubicBezTo>
                  <a:cubicBezTo>
                    <a:pt x="663" y="851"/>
                    <a:pt x="820" y="693"/>
                    <a:pt x="1009" y="693"/>
                  </a:cubicBezTo>
                  <a:cubicBezTo>
                    <a:pt x="1198" y="693"/>
                    <a:pt x="1356" y="851"/>
                    <a:pt x="1356" y="1040"/>
                  </a:cubicBezTo>
                  <a:cubicBezTo>
                    <a:pt x="1356" y="1229"/>
                    <a:pt x="1293" y="1323"/>
                    <a:pt x="1135" y="1386"/>
                  </a:cubicBezTo>
                  <a:cubicBezTo>
                    <a:pt x="852" y="1449"/>
                    <a:pt x="663" y="1733"/>
                    <a:pt x="663" y="2016"/>
                  </a:cubicBezTo>
                  <a:lnTo>
                    <a:pt x="663" y="2394"/>
                  </a:lnTo>
                  <a:cubicBezTo>
                    <a:pt x="663" y="2583"/>
                    <a:pt x="820" y="2741"/>
                    <a:pt x="1009" y="2741"/>
                  </a:cubicBezTo>
                  <a:cubicBezTo>
                    <a:pt x="1230" y="2741"/>
                    <a:pt x="1387" y="2583"/>
                    <a:pt x="1387" y="2394"/>
                  </a:cubicBezTo>
                  <a:lnTo>
                    <a:pt x="1387" y="2016"/>
                  </a:lnTo>
                  <a:cubicBezTo>
                    <a:pt x="1765" y="1827"/>
                    <a:pt x="2049" y="1449"/>
                    <a:pt x="2049" y="1008"/>
                  </a:cubicBezTo>
                  <a:cubicBezTo>
                    <a:pt x="2049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399;p124"/>
            <p:cNvSpPr/>
            <p:nvPr/>
          </p:nvSpPr>
          <p:spPr>
            <a:xfrm>
              <a:off x="-35716925" y="2418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62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" name="Conector recto 14"/>
          <p:cNvCxnSpPr/>
          <p:nvPr/>
        </p:nvCxnSpPr>
        <p:spPr>
          <a:xfrm>
            <a:off x="5909809" y="3567130"/>
            <a:ext cx="695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93779"/>
      </p:ext>
    </p:extLst>
  </p:cSld>
  <p:clrMapOvr>
    <a:masterClrMapping/>
  </p:clrMapOvr>
  <p:transition spd="slow" advTm="4000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25947" r="26404" b="18538"/>
          <a:stretch/>
        </p:blipFill>
        <p:spPr>
          <a:xfrm>
            <a:off x="930576" y="1161354"/>
            <a:ext cx="7282848" cy="32103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la pantalla principal seleccionaremos la opción </a:t>
            </a:r>
            <a:r>
              <a:rPr lang="es-PY" dirty="0" smtClean="0">
                <a:solidFill>
                  <a:schemeClr val="bg1"/>
                </a:solidFill>
              </a:rPr>
              <a:t>“</a:t>
            </a:r>
            <a:r>
              <a:rPr lang="es-PY" b="1" dirty="0" smtClean="0">
                <a:solidFill>
                  <a:schemeClr val="bg1"/>
                </a:solidFill>
              </a:rPr>
              <a:t>gestión </a:t>
            </a:r>
            <a:r>
              <a:rPr lang="es-PY" b="1" dirty="0">
                <a:solidFill>
                  <a:schemeClr val="bg1"/>
                </a:solidFill>
              </a:rPr>
              <a:t>del MIC/DTA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507947" y="2608129"/>
            <a:ext cx="372937" cy="30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1123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Basándonos en los filtros de </a:t>
            </a:r>
            <a:r>
              <a:rPr lang="es-PY" dirty="0" smtClean="0">
                <a:solidFill>
                  <a:schemeClr val="bg1"/>
                </a:solidFill>
              </a:rPr>
              <a:t>búsqueda, </a:t>
            </a:r>
            <a:r>
              <a:rPr lang="es-PY" dirty="0">
                <a:solidFill>
                  <a:schemeClr val="bg1"/>
                </a:solidFill>
              </a:rPr>
              <a:t>podremos recuperar los MIC/DTA ya </a:t>
            </a:r>
            <a:r>
              <a:rPr lang="es-PY" dirty="0" smtClean="0">
                <a:solidFill>
                  <a:schemeClr val="bg1"/>
                </a:solidFill>
              </a:rPr>
              <a:t>confeccionados seleccionando la opción “</a:t>
            </a:r>
            <a:r>
              <a:rPr lang="es-PY" b="1" dirty="0" smtClean="0">
                <a:solidFill>
                  <a:schemeClr val="bg1"/>
                </a:solidFill>
              </a:rPr>
              <a:t>buscar</a:t>
            </a:r>
            <a:r>
              <a:rPr lang="es-PY" dirty="0" smtClean="0">
                <a:solidFill>
                  <a:schemeClr val="bg1"/>
                </a:solidFill>
              </a:rPr>
              <a:t>”.</a:t>
            </a:r>
            <a:endParaRPr lang="es-PY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28156" y="2078182"/>
            <a:ext cx="3491345" cy="43938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510151" y="1949217"/>
            <a:ext cx="781058" cy="40209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t="26038" r="26395" b="18331"/>
          <a:stretch/>
        </p:blipFill>
        <p:spPr>
          <a:xfrm>
            <a:off x="924160" y="1154680"/>
            <a:ext cx="7295681" cy="321707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ángulo 9"/>
          <p:cNvSpPr/>
          <p:nvPr/>
        </p:nvSpPr>
        <p:spPr>
          <a:xfrm>
            <a:off x="1350332" y="1517968"/>
            <a:ext cx="6464595" cy="1129539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129959" y="2150265"/>
            <a:ext cx="534257" cy="3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2314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25908" r="26395" b="18331"/>
          <a:stretch/>
        </p:blipFill>
        <p:spPr>
          <a:xfrm>
            <a:off x="881397" y="1114634"/>
            <a:ext cx="7381206" cy="325711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Seleccionaremos la opción “</a:t>
            </a:r>
            <a:r>
              <a:rPr lang="es-PY" b="1" dirty="0">
                <a:solidFill>
                  <a:schemeClr val="bg1"/>
                </a:solidFill>
              </a:rPr>
              <a:t>crear nuevo</a:t>
            </a:r>
            <a:r>
              <a:rPr lang="es-PY" dirty="0" smtClean="0">
                <a:solidFill>
                  <a:schemeClr val="bg1"/>
                </a:solidFill>
              </a:rPr>
              <a:t>” para confeccionar un nuevo MIC/DTA.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047239" y="2107830"/>
            <a:ext cx="767689" cy="38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57116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68461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Podremos crear un MIC/DTA </a:t>
            </a:r>
            <a:r>
              <a:rPr lang="es-PY" dirty="0">
                <a:solidFill>
                  <a:schemeClr val="bg1"/>
                </a:solidFill>
              </a:rPr>
              <a:t>a partir de un EFC1 </a:t>
            </a:r>
            <a:r>
              <a:rPr lang="es-PY" dirty="0" smtClean="0">
                <a:solidFill>
                  <a:schemeClr val="bg1"/>
                </a:solidFill>
              </a:rPr>
              <a:t>o de </a:t>
            </a:r>
            <a:r>
              <a:rPr lang="es-PY" dirty="0">
                <a:solidFill>
                  <a:schemeClr val="bg1"/>
                </a:solidFill>
              </a:rPr>
              <a:t>un </a:t>
            </a:r>
            <a:r>
              <a:rPr lang="es-PY" dirty="0" smtClean="0">
                <a:solidFill>
                  <a:schemeClr val="bg1"/>
                </a:solidFill>
              </a:rPr>
              <a:t>traslado.</a:t>
            </a:r>
          </a:p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Al </a:t>
            </a:r>
            <a:r>
              <a:rPr lang="es-PY" dirty="0">
                <a:solidFill>
                  <a:schemeClr val="bg1"/>
                </a:solidFill>
              </a:rPr>
              <a:t>hacerlo a partir del EFC1 estaríamos cargando un MIC/DTA “personalizado”.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t="26500" r="26512" b="18538"/>
          <a:stretch/>
        </p:blipFill>
        <p:spPr>
          <a:xfrm>
            <a:off x="899517" y="1161354"/>
            <a:ext cx="7344966" cy="32103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2556922" y="1479079"/>
            <a:ext cx="4056529" cy="1104634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6617964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1"/>
          <a:stretch/>
        </p:blipFill>
        <p:spPr>
          <a:xfrm>
            <a:off x="899517" y="1149531"/>
            <a:ext cx="7344966" cy="322208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este ejemplo, lo haremos a partir de un traslado, debido a la practicidad del mismo.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258137" y="1828018"/>
            <a:ext cx="830136" cy="285007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6597" r="26421" b="18656"/>
          <a:stretch/>
        </p:blipFill>
        <p:spPr>
          <a:xfrm>
            <a:off x="858955" y="1148006"/>
            <a:ext cx="7426090" cy="32237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Tras cargar el número de traslado, seleccionaremos </a:t>
            </a:r>
            <a:r>
              <a:rPr lang="es-PY" dirty="0">
                <a:solidFill>
                  <a:schemeClr val="bg1"/>
                </a:solidFill>
              </a:rPr>
              <a:t>el ícono de </a:t>
            </a:r>
            <a:r>
              <a:rPr lang="es-PY" b="1" dirty="0">
                <a:solidFill>
                  <a:schemeClr val="bg1"/>
                </a:solidFill>
              </a:rPr>
              <a:t>lupa</a:t>
            </a:r>
            <a:r>
              <a:rPr lang="es-PY" dirty="0">
                <a:solidFill>
                  <a:schemeClr val="bg1"/>
                </a:solidFill>
              </a:rPr>
              <a:t> para buscarlo y consultar su estado.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106029" y="1741833"/>
            <a:ext cx="1379116" cy="37193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518295" y="1848220"/>
            <a:ext cx="255181" cy="2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6922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26108" r="27093" b="18331"/>
          <a:stretch/>
        </p:blipFill>
        <p:spPr>
          <a:xfrm>
            <a:off x="953999" y="1148006"/>
            <a:ext cx="7236003" cy="32237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Debido a que el EFC1 y el traslado han sido autorizados previamente, al generar el </a:t>
            </a:r>
            <a:r>
              <a:rPr lang="es-PY" dirty="0" smtClean="0">
                <a:solidFill>
                  <a:schemeClr val="bg1"/>
                </a:solidFill>
              </a:rPr>
              <a:t>MIC/DTA, </a:t>
            </a:r>
            <a:r>
              <a:rPr lang="es-PY" dirty="0">
                <a:solidFill>
                  <a:schemeClr val="bg1"/>
                </a:solidFill>
              </a:rPr>
              <a:t>el sistema recuperará la mayoría de los datos del traslado.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440503" y="1573619"/>
            <a:ext cx="6321264" cy="2539672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5887026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surance Plan by Slidesgo">
  <a:themeElements>
    <a:clrScheme name="Personalizado 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0000"/>
      </a:accent1>
      <a:accent2>
        <a:srgbClr val="073763"/>
      </a:accent2>
      <a:accent3>
        <a:srgbClr val="0B5394"/>
      </a:accent3>
      <a:accent4>
        <a:srgbClr val="3D85C6"/>
      </a:accent4>
      <a:accent5>
        <a:srgbClr val="C00000"/>
      </a:accent5>
      <a:accent6>
        <a:srgbClr val="FF0000"/>
      </a:accent6>
      <a:hlink>
        <a:srgbClr val="FFFFFF"/>
      </a:hlink>
      <a:folHlink>
        <a:srgbClr val="C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2091</TotalTime>
  <Words>342</Words>
  <Application>Microsoft Office PowerPoint</Application>
  <PresentationFormat>Presentación en pantalla (16:9)</PresentationFormat>
  <Paragraphs>31</Paragraphs>
  <Slides>23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Fira Sans Extra Condensed Medium</vt:lpstr>
      <vt:lpstr>Roboto Slab</vt:lpstr>
      <vt:lpstr>Arial</vt:lpstr>
      <vt:lpstr>Insurance Plan by Slidesgo</vt:lpstr>
      <vt:lpstr>Agente de Transporte</vt:lpstr>
      <vt:lpstr>Al ingresar a la GDS…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 final de la pantalla visualizaremos la siguiente ventana…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Una vez el viaje se encuentre en estado OFICIALIZADO…</vt:lpstr>
      <vt:lpstr>Presentación de PowerPoint</vt:lpstr>
      <vt:lpstr>Presentación de PowerPoint</vt:lpstr>
      <vt:lpstr>En caso de consultas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DESPACHANTE DE ADUANA</dc:title>
  <dc:creator>Marcela</dc:creator>
  <cp:lastModifiedBy>DNA</cp:lastModifiedBy>
  <cp:revision>217</cp:revision>
  <dcterms:modified xsi:type="dcterms:W3CDTF">2024-03-20T13:33:57Z</dcterms:modified>
</cp:coreProperties>
</file>