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5"/>
  </p:notesMasterIdLst>
  <p:sldIdLst>
    <p:sldId id="346" r:id="rId2"/>
    <p:sldId id="260" r:id="rId3"/>
    <p:sldId id="358" r:id="rId4"/>
    <p:sldId id="398" r:id="rId5"/>
    <p:sldId id="366" r:id="rId6"/>
    <p:sldId id="411" r:id="rId7"/>
    <p:sldId id="262" r:id="rId8"/>
    <p:sldId id="389" r:id="rId9"/>
    <p:sldId id="410" r:id="rId10"/>
    <p:sldId id="364" r:id="rId11"/>
    <p:sldId id="422" r:id="rId12"/>
    <p:sldId id="369" r:id="rId13"/>
    <p:sldId id="368" r:id="rId14"/>
    <p:sldId id="390" r:id="rId15"/>
    <p:sldId id="371" r:id="rId16"/>
    <p:sldId id="372" r:id="rId17"/>
    <p:sldId id="374" r:id="rId18"/>
    <p:sldId id="402" r:id="rId19"/>
    <p:sldId id="412" r:id="rId20"/>
    <p:sldId id="424" r:id="rId21"/>
    <p:sldId id="381" r:id="rId22"/>
    <p:sldId id="421" r:id="rId23"/>
    <p:sldId id="386" r:id="rId24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AD5D3-F6D7-4047-B36D-6B2DC95B21C6}">
  <a:tblStyle styleId="{9EFAD5D3-F6D7-4047-B36D-6B2DC95B21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244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9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2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84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30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275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55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249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515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8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753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86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855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6641a08c1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a6641a08c1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1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852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4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1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0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27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4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95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136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641a08c1_1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a6641a08c1_1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40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773800" y="2322625"/>
            <a:ext cx="144300" cy="908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542400" y="0"/>
            <a:ext cx="144300" cy="28209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28375" y="411475"/>
            <a:ext cx="144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484150" y="1366425"/>
            <a:ext cx="4175700" cy="235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-5398897" flipH="1">
            <a:off x="-395550" y="2499750"/>
            <a:ext cx="935400" cy="144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4" name="Google Shape;54;p8"/>
          <p:cNvSpPr/>
          <p:nvPr/>
        </p:nvSpPr>
        <p:spPr>
          <a:xfrm rot="5400000">
            <a:off x="8213250" y="-41450"/>
            <a:ext cx="138300" cy="1723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 rot="670" flipH="1">
            <a:off x="-150" y="4979146"/>
            <a:ext cx="15384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688600" y="550689"/>
            <a:ext cx="3766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0" y="3420300"/>
            <a:ext cx="140700" cy="172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7249500" y="4573650"/>
            <a:ext cx="18945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 rot="5400000">
            <a:off x="8304150" y="4295575"/>
            <a:ext cx="7653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 rot="5400000">
            <a:off x="366925" y="384100"/>
            <a:ext cx="138300" cy="872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419275" y="1373263"/>
            <a:ext cx="3942600" cy="16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938614" y="3191388"/>
            <a:ext cx="2377200" cy="5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 flipH="1">
            <a:off x="47922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 flipH="1">
            <a:off x="0" y="0"/>
            <a:ext cx="4627800" cy="309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ctrTitle" idx="2"/>
          </p:nvPr>
        </p:nvSpPr>
        <p:spPr>
          <a:xfrm>
            <a:off x="6050825" y="2588825"/>
            <a:ext cx="1009500" cy="3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ctrTitle"/>
          </p:nvPr>
        </p:nvSpPr>
        <p:spPr>
          <a:xfrm>
            <a:off x="3987209" y="1535979"/>
            <a:ext cx="4326766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Agente de Transporte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702157" y="3213631"/>
            <a:ext cx="2611868" cy="555600"/>
          </a:xfrm>
        </p:spPr>
        <p:txBody>
          <a:bodyPr/>
          <a:lstStyle/>
          <a:p>
            <a:r>
              <a:rPr lang="es-PY" dirty="0" smtClean="0"/>
              <a:t>Despacho de exportación</a:t>
            </a:r>
          </a:p>
          <a:p>
            <a:r>
              <a:rPr lang="es-PY" dirty="0" smtClean="0"/>
              <a:t>Confección del MIC/DTA</a:t>
            </a:r>
            <a:endParaRPr lang="es-P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2" y="4131831"/>
            <a:ext cx="1354620" cy="12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5533" r="27093" b="18331"/>
          <a:stretch/>
        </p:blipFill>
        <p:spPr>
          <a:xfrm>
            <a:off x="953999" y="1114634"/>
            <a:ext cx="7236003" cy="3257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51700"/>
            <a:ext cx="806049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Cargaremos los datos del transportista.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477698" y="2140345"/>
            <a:ext cx="722703" cy="31878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1357734" y="2050019"/>
            <a:ext cx="843207" cy="3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0520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178306" y="51700"/>
            <a:ext cx="8060494" cy="3786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También cargaremos la </a:t>
            </a:r>
            <a:r>
              <a:rPr lang="es-PY" dirty="0">
                <a:solidFill>
                  <a:schemeClr val="bg1"/>
                </a:solidFill>
              </a:rPr>
              <a:t>información del conductor.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5567" r="27209" b="18745"/>
          <a:stretch/>
        </p:blipFill>
        <p:spPr>
          <a:xfrm>
            <a:off x="917455" y="1107958"/>
            <a:ext cx="7309090" cy="32637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1414130" y="2254102"/>
            <a:ext cx="6400800" cy="79744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6570712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686" y="253477"/>
            <a:ext cx="8223865" cy="585627"/>
          </a:xfrm>
        </p:spPr>
        <p:txBody>
          <a:bodyPr/>
          <a:lstStyle/>
          <a:p>
            <a:r>
              <a:rPr lang="es-PY" dirty="0">
                <a:solidFill>
                  <a:schemeClr val="accent2">
                    <a:lumMod val="50000"/>
                  </a:schemeClr>
                </a:solidFill>
              </a:rPr>
              <a:t>Al final de la pantalla visualizaremos la siguiente 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ventana…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731" t="26183" r="27182" b="18490"/>
          <a:stretch/>
        </p:blipFill>
        <p:spPr>
          <a:xfrm>
            <a:off x="547859" y="1241447"/>
            <a:ext cx="8048283" cy="35719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995455" y="2494922"/>
            <a:ext cx="7212879" cy="175810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841184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7" name="Google Shape;321;p43"/>
          <p:cNvSpPr txBox="1">
            <a:spLocks noGrp="1"/>
          </p:cNvSpPr>
          <p:nvPr>
            <p:ph type="subTitle" idx="1"/>
          </p:nvPr>
        </p:nvSpPr>
        <p:spPr>
          <a:xfrm flipH="1">
            <a:off x="260350" y="76949"/>
            <a:ext cx="8143911" cy="377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“</a:t>
            </a:r>
            <a:r>
              <a:rPr lang="es-PY" b="1" dirty="0">
                <a:solidFill>
                  <a:schemeClr val="bg1"/>
                </a:solidFill>
              </a:rPr>
              <a:t>ruta informática</a:t>
            </a:r>
            <a:r>
              <a:rPr lang="es-PY" dirty="0">
                <a:solidFill>
                  <a:schemeClr val="bg1"/>
                </a:solidFill>
              </a:rPr>
              <a:t>” </a:t>
            </a:r>
            <a:r>
              <a:rPr lang="es-PY" dirty="0" smtClean="0">
                <a:solidFill>
                  <a:schemeClr val="bg1"/>
                </a:solidFill>
              </a:rPr>
              <a:t>completaremos datos referentes a la salida y destino del EFC1.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19210" r="27094" b="18331"/>
          <a:stretch/>
        </p:blipFill>
        <p:spPr>
          <a:xfrm>
            <a:off x="977960" y="771750"/>
            <a:ext cx="7188080" cy="360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1399493" y="2154676"/>
            <a:ext cx="6394172" cy="175810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5032136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27387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“</a:t>
            </a:r>
            <a:r>
              <a:rPr lang="es-PY" b="1" dirty="0">
                <a:solidFill>
                  <a:schemeClr val="bg1"/>
                </a:solidFill>
              </a:rPr>
              <a:t>carta de porte</a:t>
            </a:r>
            <a:r>
              <a:rPr lang="es-PY" dirty="0">
                <a:solidFill>
                  <a:schemeClr val="bg1"/>
                </a:solidFill>
              </a:rPr>
              <a:t>” visualizaremos los siguientes datos del EFC1.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/>
          <a:stretch/>
        </p:blipFill>
        <p:spPr>
          <a:xfrm>
            <a:off x="937532" y="1097280"/>
            <a:ext cx="7268936" cy="32744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350197" y="2397463"/>
            <a:ext cx="6507263" cy="188745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2733559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09127" y="127219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Posterior a </a:t>
            </a:r>
            <a:r>
              <a:rPr lang="es-PY" dirty="0" smtClean="0">
                <a:solidFill>
                  <a:schemeClr val="bg1"/>
                </a:solidFill>
              </a:rPr>
              <a:t>una </a:t>
            </a:r>
            <a:r>
              <a:rPr lang="es-PY" dirty="0">
                <a:solidFill>
                  <a:schemeClr val="bg1"/>
                </a:solidFill>
              </a:rPr>
              <a:t>revisión, procederemos a realizar la confirmación de los datos seleccionando la opción “</a:t>
            </a:r>
            <a:r>
              <a:rPr lang="es-PY" b="1" dirty="0">
                <a:solidFill>
                  <a:schemeClr val="bg1"/>
                </a:solidFill>
              </a:rPr>
              <a:t>confirmar datos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4"/>
          <a:stretch/>
        </p:blipFill>
        <p:spPr>
          <a:xfrm>
            <a:off x="941297" y="1149530"/>
            <a:ext cx="7261407" cy="32222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73468" y="4028221"/>
            <a:ext cx="926275" cy="2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104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171" y="120771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Una vez volcada la información, </a:t>
            </a:r>
            <a:r>
              <a:rPr lang="es-PY" dirty="0">
                <a:solidFill>
                  <a:schemeClr val="bg1"/>
                </a:solidFill>
              </a:rPr>
              <a:t>el traslado se vincula a un número de MIC/DTA y a un número de viaje.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9"/>
          <a:stretch/>
        </p:blipFill>
        <p:spPr>
          <a:xfrm>
            <a:off x="937385" y="1129936"/>
            <a:ext cx="7269231" cy="32418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231485" y="1908443"/>
            <a:ext cx="755185" cy="28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06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8" name="Google Shape;321;p43"/>
          <p:cNvSpPr txBox="1">
            <a:spLocks/>
          </p:cNvSpPr>
          <p:nvPr/>
        </p:nvSpPr>
        <p:spPr>
          <a:xfrm flipH="1">
            <a:off x="224221" y="126817"/>
            <a:ext cx="8014629" cy="49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Volveremos al final de la pantalla y, en “</a:t>
            </a:r>
            <a:r>
              <a:rPr lang="es-PY" b="1" dirty="0" smtClean="0">
                <a:solidFill>
                  <a:schemeClr val="bg1"/>
                </a:solidFill>
              </a:rPr>
              <a:t>carta de porte</a:t>
            </a:r>
            <a:r>
              <a:rPr lang="es-PY" dirty="0" smtClean="0">
                <a:solidFill>
                  <a:schemeClr val="bg1"/>
                </a:solidFill>
              </a:rPr>
              <a:t>”, seleccionaremos el </a:t>
            </a:r>
            <a:r>
              <a:rPr lang="es-PY" dirty="0">
                <a:solidFill>
                  <a:schemeClr val="bg1"/>
                </a:solidFill>
              </a:rPr>
              <a:t>ícono del </a:t>
            </a:r>
            <a:r>
              <a:rPr lang="es-PY" b="1" dirty="0">
                <a:solidFill>
                  <a:schemeClr val="bg1"/>
                </a:solidFill>
              </a:rPr>
              <a:t>lápiz</a:t>
            </a:r>
            <a:r>
              <a:rPr lang="es-PY" dirty="0">
                <a:solidFill>
                  <a:schemeClr val="bg1"/>
                </a:solidFill>
              </a:rPr>
              <a:t> en la columna de </a:t>
            </a:r>
            <a:r>
              <a:rPr lang="es-PY" dirty="0" smtClean="0">
                <a:solidFill>
                  <a:schemeClr val="bg1"/>
                </a:solidFill>
              </a:rPr>
              <a:t>operaciones.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/>
          <a:stretch/>
        </p:blipFill>
        <p:spPr>
          <a:xfrm>
            <a:off x="949070" y="1143000"/>
            <a:ext cx="7245860" cy="32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6290609" y="1890036"/>
            <a:ext cx="1282535" cy="7468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89344" y="2357994"/>
            <a:ext cx="298460" cy="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314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/>
          <a:stretch/>
        </p:blipFill>
        <p:spPr>
          <a:xfrm>
            <a:off x="918835" y="1058090"/>
            <a:ext cx="7306330" cy="3313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11011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Cargaremos los datos del </a:t>
            </a:r>
            <a:r>
              <a:rPr lang="es-PY" dirty="0" smtClean="0">
                <a:solidFill>
                  <a:schemeClr val="bg1"/>
                </a:solidFill>
              </a:rPr>
              <a:t>título y procederemos a seleccionar la </a:t>
            </a:r>
            <a:r>
              <a:rPr lang="es-PY" dirty="0">
                <a:solidFill>
                  <a:schemeClr val="bg1"/>
                </a:solidFill>
              </a:rPr>
              <a:t>opción “</a:t>
            </a:r>
            <a:r>
              <a:rPr lang="es-PY" b="1" dirty="0">
                <a:solidFill>
                  <a:schemeClr val="bg1"/>
                </a:solidFill>
              </a:rPr>
              <a:t>guardar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486399" y="3373931"/>
            <a:ext cx="643985" cy="30875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540908" y="1127052"/>
            <a:ext cx="4072543" cy="25556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583441" y="1459488"/>
            <a:ext cx="627874" cy="4496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2551541" y="1866637"/>
            <a:ext cx="574709" cy="3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163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2"/>
          <a:stretch/>
        </p:blipFill>
        <p:spPr>
          <a:xfrm>
            <a:off x="935879" y="1169126"/>
            <a:ext cx="7272242" cy="319588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A continuación, oficializaremos nuestro MIC/DTA seleccionando la opción “</a:t>
            </a:r>
            <a:r>
              <a:rPr lang="es-PY" b="1" dirty="0">
                <a:solidFill>
                  <a:schemeClr val="bg1"/>
                </a:solidFill>
              </a:rPr>
              <a:t>oficializar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113183" y="4034986"/>
            <a:ext cx="643985" cy="3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453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5262" y="256856"/>
            <a:ext cx="5755558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Al ingresar a la GDS…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39612" r="26405" b="18686"/>
          <a:stretch/>
        </p:blipFill>
        <p:spPr>
          <a:xfrm>
            <a:off x="534746" y="1240446"/>
            <a:ext cx="8173635" cy="27071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" name="Rectángulo 3"/>
          <p:cNvSpPr/>
          <p:nvPr/>
        </p:nvSpPr>
        <p:spPr>
          <a:xfrm>
            <a:off x="3929284" y="1604201"/>
            <a:ext cx="1668094" cy="20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usuario</a:t>
            </a:r>
            <a:endParaRPr lang="es-PY" sz="800" dirty="0">
              <a:solidFill>
                <a:srgbClr val="00602B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86942" y="2045504"/>
            <a:ext cx="1610436" cy="17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contraseña</a:t>
            </a:r>
            <a:endParaRPr lang="es-PY" sz="800" dirty="0">
              <a:solidFill>
                <a:srgbClr val="00602B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53324" y="2410274"/>
            <a:ext cx="1044054" cy="228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800" dirty="0" smtClean="0">
                <a:solidFill>
                  <a:srgbClr val="00602B"/>
                </a:solidFill>
              </a:rPr>
              <a:t>59768</a:t>
            </a:r>
            <a:endParaRPr lang="es-PY" sz="800" dirty="0">
              <a:solidFill>
                <a:srgbClr val="00602B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791427" y="1367309"/>
            <a:ext cx="830136" cy="5246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496202" y="2327327"/>
            <a:ext cx="534257" cy="33765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864266" y="1817959"/>
            <a:ext cx="830136" cy="52465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605" y="256856"/>
            <a:ext cx="8100215" cy="565079"/>
          </a:xfrm>
        </p:spPr>
        <p:txBody>
          <a:bodyPr/>
          <a:lstStyle/>
          <a:p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Una vez el viaje se encuentre en estado </a:t>
            </a:r>
            <a:r>
              <a:rPr lang="es-PY" dirty="0" smtClean="0">
                <a:solidFill>
                  <a:srgbClr val="00602B"/>
                </a:solidFill>
              </a:rPr>
              <a:t>OFICIALIZADO</a:t>
            </a:r>
            <a:r>
              <a:rPr lang="es-PY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es-P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4864" y="0"/>
            <a:ext cx="4646428" cy="30834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820" t="25908" r="27168" b="18660"/>
          <a:stretch/>
        </p:blipFill>
        <p:spPr>
          <a:xfrm>
            <a:off x="558851" y="1241448"/>
            <a:ext cx="8026299" cy="35728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167964" y="2048937"/>
            <a:ext cx="839971" cy="4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33013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Procederemos a la impresión del reporte seleccionando </a:t>
            </a:r>
            <a:r>
              <a:rPr lang="es-PY" dirty="0">
                <a:solidFill>
                  <a:schemeClr val="bg1"/>
                </a:solidFill>
              </a:rPr>
              <a:t>la opción “</a:t>
            </a:r>
            <a:r>
              <a:rPr lang="es-PY" b="1" dirty="0">
                <a:solidFill>
                  <a:schemeClr val="bg1"/>
                </a:solidFill>
              </a:rPr>
              <a:t>imprimir reporte</a:t>
            </a:r>
            <a:r>
              <a:rPr lang="es-PY" dirty="0">
                <a:solidFill>
                  <a:schemeClr val="bg1"/>
                </a:solidFill>
              </a:rPr>
              <a:t>”…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26087" r="27210" b="18951"/>
          <a:stretch/>
        </p:blipFill>
        <p:spPr>
          <a:xfrm>
            <a:off x="923679" y="1161354"/>
            <a:ext cx="7296643" cy="32103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826103" y="3943298"/>
            <a:ext cx="1010091" cy="4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3231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2851" y="55822"/>
            <a:ext cx="8238600" cy="64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Y en </a:t>
            </a:r>
            <a:r>
              <a:rPr lang="es-PY" dirty="0">
                <a:solidFill>
                  <a:schemeClr val="bg1"/>
                </a:solidFill>
              </a:rPr>
              <a:t>una nueva ventana visualizaremos el reporte de nuestro MIC/DTA.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22312" r="38604" b="18951"/>
          <a:stretch/>
        </p:blipFill>
        <p:spPr>
          <a:xfrm>
            <a:off x="1598784" y="501750"/>
            <a:ext cx="5939728" cy="41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571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469729" y="3117975"/>
            <a:ext cx="2730896" cy="64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exportacion@aduana.gov.py</a:t>
            </a:r>
            <a:endParaRPr lang="es-PY" sz="1200" dirty="0">
              <a:solidFill>
                <a:schemeClr val="bg1"/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es-PY" sz="1200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rPr>
              <a:t>sofia_apoyo@aduana.gov.py</a:t>
            </a:r>
            <a:endParaRPr lang="es-PY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Y" dirty="0" smtClean="0"/>
              <a:t>En caso de consultas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0" y="1899642"/>
            <a:ext cx="1572664" cy="324385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5" name="Google Shape;10396;p124"/>
          <p:cNvGrpSpPr/>
          <p:nvPr/>
        </p:nvGrpSpPr>
        <p:grpSpPr>
          <a:xfrm>
            <a:off x="7793787" y="3240206"/>
            <a:ext cx="355468" cy="353587"/>
            <a:chOff x="-35854750" y="2272675"/>
            <a:chExt cx="293000" cy="291450"/>
          </a:xfrm>
          <a:solidFill>
            <a:srgbClr val="C00000"/>
          </a:solidFill>
        </p:grpSpPr>
        <p:sp>
          <p:nvSpPr>
            <p:cNvPr id="6" name="Google Shape;10397;p124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98;p124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99;p124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" name="Conector recto 14"/>
          <p:cNvCxnSpPr/>
          <p:nvPr/>
        </p:nvCxnSpPr>
        <p:spPr>
          <a:xfrm>
            <a:off x="5909809" y="3567130"/>
            <a:ext cx="69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93779"/>
      </p:ext>
    </p:extLst>
  </p:cSld>
  <p:clrMapOvr>
    <a:masterClrMapping/>
  </p:clrMapOvr>
  <p:transition spd="slow" advTm="4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5947" r="26404" b="18538"/>
          <a:stretch/>
        </p:blipFill>
        <p:spPr>
          <a:xfrm>
            <a:off x="930576" y="1161354"/>
            <a:ext cx="7282848" cy="32103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la pantalla principal seleccionaremos la opción </a:t>
            </a:r>
            <a:r>
              <a:rPr lang="es-PY" dirty="0" smtClean="0">
                <a:solidFill>
                  <a:schemeClr val="bg1"/>
                </a:solidFill>
              </a:rPr>
              <a:t>“</a:t>
            </a:r>
            <a:r>
              <a:rPr lang="es-PY" b="1" dirty="0" smtClean="0">
                <a:solidFill>
                  <a:schemeClr val="bg1"/>
                </a:solidFill>
              </a:rPr>
              <a:t>gestión </a:t>
            </a:r>
            <a:r>
              <a:rPr lang="es-PY" b="1" dirty="0">
                <a:solidFill>
                  <a:schemeClr val="bg1"/>
                </a:solidFill>
              </a:rPr>
              <a:t>del MIC/DTA</a:t>
            </a:r>
            <a:r>
              <a:rPr lang="es-PY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507947" y="2608129"/>
            <a:ext cx="372937" cy="3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123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73897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Basándonos en los filtros de </a:t>
            </a:r>
            <a:r>
              <a:rPr lang="es-PY" dirty="0" smtClean="0">
                <a:solidFill>
                  <a:schemeClr val="bg1"/>
                </a:solidFill>
              </a:rPr>
              <a:t>búsqueda, </a:t>
            </a:r>
            <a:r>
              <a:rPr lang="es-PY" dirty="0">
                <a:solidFill>
                  <a:schemeClr val="bg1"/>
                </a:solidFill>
              </a:rPr>
              <a:t>podremos recuperar los MIC/DTA ya </a:t>
            </a:r>
            <a:r>
              <a:rPr lang="es-PY" dirty="0" smtClean="0">
                <a:solidFill>
                  <a:schemeClr val="bg1"/>
                </a:solidFill>
              </a:rPr>
              <a:t>confeccionados seleccionando la opción “</a:t>
            </a:r>
            <a:r>
              <a:rPr lang="es-PY" b="1" dirty="0" smtClean="0">
                <a:solidFill>
                  <a:schemeClr val="bg1"/>
                </a:solidFill>
              </a:rPr>
              <a:t>buscar</a:t>
            </a:r>
            <a:r>
              <a:rPr lang="es-PY" dirty="0" smtClean="0">
                <a:solidFill>
                  <a:schemeClr val="bg1"/>
                </a:solidFill>
              </a:rPr>
              <a:t>”.</a:t>
            </a:r>
            <a:endParaRPr lang="es-PY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8156" y="2078182"/>
            <a:ext cx="3491345" cy="43938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10151" y="1949217"/>
            <a:ext cx="781058" cy="4020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26038" r="26395" b="18331"/>
          <a:stretch/>
        </p:blipFill>
        <p:spPr>
          <a:xfrm>
            <a:off x="924160" y="1154680"/>
            <a:ext cx="7295681" cy="3217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/>
          <p:cNvSpPr/>
          <p:nvPr/>
        </p:nvSpPr>
        <p:spPr>
          <a:xfrm>
            <a:off x="1350332" y="1517968"/>
            <a:ext cx="6464595" cy="11295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6129959" y="2150265"/>
            <a:ext cx="534257" cy="33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23143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t="25908" r="26395" b="18331"/>
          <a:stretch/>
        </p:blipFill>
        <p:spPr>
          <a:xfrm>
            <a:off x="881397" y="1114634"/>
            <a:ext cx="7381206" cy="32571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51208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Seleccionaremos la opción “</a:t>
            </a:r>
            <a:r>
              <a:rPr lang="es-PY" b="1" dirty="0">
                <a:solidFill>
                  <a:schemeClr val="bg1"/>
                </a:solidFill>
              </a:rPr>
              <a:t>crear nuevo</a:t>
            </a:r>
            <a:r>
              <a:rPr lang="es-PY" dirty="0" smtClean="0">
                <a:solidFill>
                  <a:schemeClr val="bg1"/>
                </a:solidFill>
              </a:rPr>
              <a:t>” para confeccionar un nuevo MIC/DTA.</a:t>
            </a:r>
            <a:endParaRPr lang="es-PY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7047239" y="2107830"/>
            <a:ext cx="767689" cy="3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7116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76148" y="68461"/>
            <a:ext cx="7962652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Podremos crear un MIC/DTA </a:t>
            </a:r>
            <a:r>
              <a:rPr lang="es-PY" dirty="0">
                <a:solidFill>
                  <a:schemeClr val="bg1"/>
                </a:solidFill>
              </a:rPr>
              <a:t>a partir de un EFC1 </a:t>
            </a:r>
            <a:r>
              <a:rPr lang="es-PY" dirty="0" smtClean="0">
                <a:solidFill>
                  <a:schemeClr val="bg1"/>
                </a:solidFill>
              </a:rPr>
              <a:t>o de </a:t>
            </a:r>
            <a:r>
              <a:rPr lang="es-PY" dirty="0">
                <a:solidFill>
                  <a:schemeClr val="bg1"/>
                </a:solidFill>
              </a:rPr>
              <a:t>un </a:t>
            </a:r>
            <a:r>
              <a:rPr lang="es-PY" dirty="0" smtClean="0">
                <a:solidFill>
                  <a:schemeClr val="bg1"/>
                </a:solidFill>
              </a:rPr>
              <a:t>traslado.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Al </a:t>
            </a:r>
            <a:r>
              <a:rPr lang="es-PY" dirty="0">
                <a:solidFill>
                  <a:schemeClr val="bg1"/>
                </a:solidFill>
              </a:rPr>
              <a:t>hacerlo a partir del EFC1 estaríamos cargando un MIC/DTA “personalizado”.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t="26500" r="26512" b="18538"/>
          <a:stretch/>
        </p:blipFill>
        <p:spPr>
          <a:xfrm>
            <a:off x="899517" y="1161354"/>
            <a:ext cx="7344966" cy="32103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556922" y="1479079"/>
            <a:ext cx="4056529" cy="110463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66179642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>
          <a:xfrm>
            <a:off x="899517" y="1149531"/>
            <a:ext cx="7344966" cy="322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En este ejemplo, lo haremos a partir de un traslado, debido a la practicidad del mismo.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4258137" y="1828018"/>
            <a:ext cx="830136" cy="28500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6597" r="26421" b="18656"/>
          <a:stretch/>
        </p:blipFill>
        <p:spPr>
          <a:xfrm>
            <a:off x="858955" y="1148006"/>
            <a:ext cx="7426090" cy="3223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 smtClean="0">
                <a:solidFill>
                  <a:schemeClr val="bg1"/>
                </a:solidFill>
              </a:rPr>
              <a:t>Tras cargar el número de traslado, seleccionaremos </a:t>
            </a:r>
            <a:r>
              <a:rPr lang="es-PY" dirty="0">
                <a:solidFill>
                  <a:schemeClr val="bg1"/>
                </a:solidFill>
              </a:rPr>
              <a:t>el ícono de </a:t>
            </a:r>
            <a:r>
              <a:rPr lang="es-PY" b="1" dirty="0">
                <a:solidFill>
                  <a:schemeClr val="bg1"/>
                </a:solidFill>
              </a:rPr>
              <a:t>lupa</a:t>
            </a:r>
            <a:r>
              <a:rPr lang="es-PY" dirty="0">
                <a:solidFill>
                  <a:schemeClr val="bg1"/>
                </a:solidFill>
              </a:rPr>
              <a:t> para buscarlo y consultar su estado.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3106029" y="1741833"/>
            <a:ext cx="1379116" cy="3719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2315" r="11062" b="9949"/>
          <a:stretch/>
        </p:blipFill>
        <p:spPr>
          <a:xfrm>
            <a:off x="5518295" y="1848220"/>
            <a:ext cx="255181" cy="2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6922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5200" y="3827721"/>
            <a:ext cx="8238800" cy="132641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35" name="Google Shape;335;p45"/>
          <p:cNvSpPr/>
          <p:nvPr/>
        </p:nvSpPr>
        <p:spPr>
          <a:xfrm flipH="1">
            <a:off x="200" y="0"/>
            <a:ext cx="8238600" cy="3765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" y="0"/>
            <a:ext cx="8238800" cy="3765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26108" r="27093" b="18331"/>
          <a:stretch/>
        </p:blipFill>
        <p:spPr>
          <a:xfrm>
            <a:off x="953999" y="1148006"/>
            <a:ext cx="7236003" cy="32237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7" name="Google Shape;337;p45"/>
          <p:cNvSpPr txBox="1">
            <a:spLocks noGrp="1"/>
          </p:cNvSpPr>
          <p:nvPr>
            <p:ph type="subTitle" idx="1"/>
          </p:nvPr>
        </p:nvSpPr>
        <p:spPr>
          <a:xfrm>
            <a:off x="213676" y="55896"/>
            <a:ext cx="8025124" cy="606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s-PY" dirty="0">
                <a:solidFill>
                  <a:schemeClr val="bg1"/>
                </a:solidFill>
              </a:rPr>
              <a:t>Debido a que el EFC1 y el traslado han sido autorizados previamente, al generar el </a:t>
            </a:r>
            <a:r>
              <a:rPr lang="es-PY" dirty="0" smtClean="0">
                <a:solidFill>
                  <a:schemeClr val="bg1"/>
                </a:solidFill>
              </a:rPr>
              <a:t>MIC/DTA, </a:t>
            </a:r>
            <a:r>
              <a:rPr lang="es-PY" dirty="0">
                <a:solidFill>
                  <a:schemeClr val="bg1"/>
                </a:solidFill>
              </a:rPr>
              <a:t>el sistema recuperará la mayoría de los datos del traslado.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40503" y="1573619"/>
            <a:ext cx="6321264" cy="2539672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58870260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urance Plan by Slidesgo">
  <a:themeElements>
    <a:clrScheme name="Personalizado 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0000"/>
      </a:accent1>
      <a:accent2>
        <a:srgbClr val="073763"/>
      </a:accent2>
      <a:accent3>
        <a:srgbClr val="0B5394"/>
      </a:accent3>
      <a:accent4>
        <a:srgbClr val="3D85C6"/>
      </a:accent4>
      <a:accent5>
        <a:srgbClr val="C00000"/>
      </a:accent5>
      <a:accent6>
        <a:srgbClr val="FF0000"/>
      </a:accent6>
      <a:hlink>
        <a:srgbClr val="FFFFFF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342</Words>
  <Application>Microsoft Office PowerPoint</Application>
  <PresentationFormat>Presentación en pantalla (16:9)</PresentationFormat>
  <Paragraphs>31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Fira Sans Extra Condensed Medium</vt:lpstr>
      <vt:lpstr>Roboto Slab</vt:lpstr>
      <vt:lpstr>Arial</vt:lpstr>
      <vt:lpstr>Insurance Plan by Slidesgo</vt:lpstr>
      <vt:lpstr>Agente de Transporte</vt:lpstr>
      <vt:lpstr>Al ingresar a la GDS…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 final de la pantalla visualizaremos la siguiente ventana…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Una vez el viaje se encuentre en estado OFICIALIZADO…</vt:lpstr>
      <vt:lpstr>Presentación de PowerPoint</vt:lpstr>
      <vt:lpstr>Presentación de PowerPoint</vt:lpstr>
      <vt:lpstr>En caso de consultas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DESPACHANTE DE ADUANA</dc:title>
  <dc:creator>Marcela</dc:creator>
  <cp:lastModifiedBy>DNA</cp:lastModifiedBy>
  <cp:revision>217</cp:revision>
  <dcterms:modified xsi:type="dcterms:W3CDTF">2024-03-20T13:33:57Z</dcterms:modified>
</cp:coreProperties>
</file>