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15"/>
  </p:notesMasterIdLst>
  <p:sldIdLst>
    <p:sldId id="346" r:id="rId2"/>
    <p:sldId id="260" r:id="rId3"/>
    <p:sldId id="358" r:id="rId4"/>
    <p:sldId id="365" r:id="rId5"/>
    <p:sldId id="410" r:id="rId6"/>
    <p:sldId id="366" r:id="rId7"/>
    <p:sldId id="389" r:id="rId8"/>
    <p:sldId id="262" r:id="rId9"/>
    <p:sldId id="360" r:id="rId10"/>
    <p:sldId id="364" r:id="rId11"/>
    <p:sldId id="411" r:id="rId12"/>
    <p:sldId id="412" r:id="rId13"/>
    <p:sldId id="386" r:id="rId14"/>
  </p:sldIdLst>
  <p:sldSz cx="9144000" cy="5143500" type="screen16x9"/>
  <p:notesSz cx="6858000" cy="9144000"/>
  <p:embeddedFontLst>
    <p:embeddedFont>
      <p:font typeface="Fira Sans Extra Condensed Medium" panose="020B0604020202020204" charset="0"/>
      <p:regular r:id="rId16"/>
      <p:bold r:id="rId17"/>
      <p:italic r:id="rId18"/>
      <p:boldItalic r:id="rId19"/>
    </p:embeddedFont>
    <p:embeddedFont>
      <p:font typeface="Roboto Slab" panose="020B0604020202020204" charset="0"/>
      <p:regular r:id="rId20"/>
      <p:bold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60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FAD5D3-F6D7-4047-B36D-6B2DC95B21C6}">
  <a:tblStyle styleId="{9EFAD5D3-F6D7-4047-B36D-6B2DC95B21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6" d="100"/>
          <a:sy n="146" d="100"/>
        </p:scale>
        <p:origin x="59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624451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" name="Google Shape;27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734919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241259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0506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9090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72855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56133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3766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02265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92762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4136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a6641a08c1_1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a6641a08c1_1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32958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a6641a08c1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a6641a08c1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19056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flipH="1">
            <a:off x="475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1183800" y="0"/>
            <a:ext cx="7960500" cy="41445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1899474"/>
            <a:ext cx="1575000" cy="3244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697175" y="1320225"/>
            <a:ext cx="3616800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6304925" y="3139200"/>
            <a:ext cx="2009100" cy="5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/>
          <p:nvPr/>
        </p:nvSpPr>
        <p:spPr>
          <a:xfrm rot="828" flipH="1">
            <a:off x="4162800" y="4979536"/>
            <a:ext cx="49812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2" name="Google Shape;42;p7"/>
          <p:cNvSpPr/>
          <p:nvPr/>
        </p:nvSpPr>
        <p:spPr>
          <a:xfrm flipH="1">
            <a:off x="0" y="0"/>
            <a:ext cx="3252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3" name="Google Shape;43;p7"/>
          <p:cNvSpPr/>
          <p:nvPr/>
        </p:nvSpPr>
        <p:spPr>
          <a:xfrm rot="984" flipH="1">
            <a:off x="7638900" y="4897324"/>
            <a:ext cx="1047900" cy="164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4" name="Google Shape;44;p7"/>
          <p:cNvSpPr/>
          <p:nvPr/>
        </p:nvSpPr>
        <p:spPr>
          <a:xfrm rot="-5398897" flipH="1">
            <a:off x="8513700" y="2409300"/>
            <a:ext cx="935400" cy="324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45" name="Google Shape;45;p7"/>
          <p:cNvSpPr txBox="1">
            <a:spLocks noGrp="1"/>
          </p:cNvSpPr>
          <p:nvPr>
            <p:ph type="ctrTitle"/>
          </p:nvPr>
        </p:nvSpPr>
        <p:spPr>
          <a:xfrm>
            <a:off x="720000" y="540000"/>
            <a:ext cx="7704000" cy="40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D9D9D9"/>
              </a:buClr>
              <a:buSzPts val="1800"/>
              <a:buNone/>
              <a:defRPr sz="1800">
                <a:solidFill>
                  <a:srgbClr val="D9D9D9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763738" y="1530875"/>
            <a:ext cx="3852600" cy="255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Roboto Slab"/>
              <a:buChar char="●"/>
              <a:defRPr>
                <a:solidFill>
                  <a:srgbClr val="073763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rgbClr val="073763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○"/>
              <a:defRPr>
                <a:solidFill>
                  <a:srgbClr val="073763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■"/>
              <a:defRPr>
                <a:solidFill>
                  <a:srgbClr val="07376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/>
          <p:nvPr/>
        </p:nvSpPr>
        <p:spPr>
          <a:xfrm>
            <a:off x="773800" y="2322625"/>
            <a:ext cx="144300" cy="908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542400" y="0"/>
            <a:ext cx="144300" cy="28209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8028375" y="411475"/>
            <a:ext cx="144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8"/>
          <p:cNvSpPr/>
          <p:nvPr/>
        </p:nvSpPr>
        <p:spPr>
          <a:xfrm>
            <a:off x="8613000" y="3420300"/>
            <a:ext cx="5310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title"/>
          </p:nvPr>
        </p:nvSpPr>
        <p:spPr>
          <a:xfrm>
            <a:off x="2484150" y="1366425"/>
            <a:ext cx="4175700" cy="235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72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3" name="Google Shape;53;p8"/>
          <p:cNvSpPr/>
          <p:nvPr/>
        </p:nvSpPr>
        <p:spPr>
          <a:xfrm rot="-5398897" flipH="1">
            <a:off x="-395550" y="2499750"/>
            <a:ext cx="935400" cy="144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54" name="Google Shape;54;p8"/>
          <p:cNvSpPr/>
          <p:nvPr/>
        </p:nvSpPr>
        <p:spPr>
          <a:xfrm rot="5400000">
            <a:off x="8213250" y="-41450"/>
            <a:ext cx="138300" cy="1723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8"/>
          <p:cNvSpPr/>
          <p:nvPr/>
        </p:nvSpPr>
        <p:spPr>
          <a:xfrm rot="670" flipH="1">
            <a:off x="-150" y="4979146"/>
            <a:ext cx="1538400" cy="1641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2688600" y="550689"/>
            <a:ext cx="3766800" cy="11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L="91440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L="137160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L="182880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L="228600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L="274320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L="320040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L="365760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L="411480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3200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/>
          <p:nvPr/>
        </p:nvSpPr>
        <p:spPr>
          <a:xfrm>
            <a:off x="0" y="3420300"/>
            <a:ext cx="140700" cy="17232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0"/>
          <p:cNvSpPr/>
          <p:nvPr/>
        </p:nvSpPr>
        <p:spPr>
          <a:xfrm>
            <a:off x="7249500" y="4573650"/>
            <a:ext cx="18945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0"/>
          <p:cNvSpPr/>
          <p:nvPr/>
        </p:nvSpPr>
        <p:spPr>
          <a:xfrm rot="5400000">
            <a:off x="8304150" y="4295575"/>
            <a:ext cx="7653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/>
          <p:nvPr/>
        </p:nvSpPr>
        <p:spPr>
          <a:xfrm rot="5400000">
            <a:off x="366925" y="384100"/>
            <a:ext cx="138300" cy="8721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>
            <a:off x="0" y="4573650"/>
            <a:ext cx="3990000" cy="3108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10800000">
            <a:off x="2207575" y="411400"/>
            <a:ext cx="6937200" cy="1077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/>
          <p:nvPr/>
        </p:nvSpPr>
        <p:spPr>
          <a:xfrm rot="10800000">
            <a:off x="6895050" y="465250"/>
            <a:ext cx="1785900" cy="294600"/>
          </a:xfrm>
          <a:prstGeom prst="rect">
            <a:avLst/>
          </a:prstGeom>
          <a:solidFill>
            <a:schemeClr val="accent6">
              <a:alpha val="5345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11"/>
          <p:cNvSpPr/>
          <p:nvPr/>
        </p:nvSpPr>
        <p:spPr>
          <a:xfrm rot="10800000">
            <a:off x="5808150" y="3897725"/>
            <a:ext cx="2872800" cy="138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title" hasCustomPrompt="1"/>
          </p:nvPr>
        </p:nvSpPr>
        <p:spPr>
          <a:xfrm>
            <a:off x="4419275" y="1373263"/>
            <a:ext cx="3942600" cy="169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5" name="Google Shape;75;p11"/>
          <p:cNvSpPr txBox="1">
            <a:spLocks noGrp="1"/>
          </p:cNvSpPr>
          <p:nvPr>
            <p:ph type="body" idx="1"/>
          </p:nvPr>
        </p:nvSpPr>
        <p:spPr>
          <a:xfrm>
            <a:off x="5938614" y="3191388"/>
            <a:ext cx="2377200" cy="57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4"/>
          <p:cNvSpPr/>
          <p:nvPr/>
        </p:nvSpPr>
        <p:spPr>
          <a:xfrm>
            <a:off x="0" y="-14675"/>
            <a:ext cx="9144000" cy="51582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0" y="978325"/>
            <a:ext cx="9144000" cy="31722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8275"/>
              </a:solidFill>
            </a:endParaRPr>
          </a:p>
        </p:txBody>
      </p:sp>
      <p:sp>
        <p:nvSpPr>
          <p:cNvPr id="104" name="Google Shape;104;p14"/>
          <p:cNvSpPr txBox="1">
            <a:spLocks noGrp="1"/>
          </p:cNvSpPr>
          <p:nvPr>
            <p:ph type="title"/>
          </p:nvPr>
        </p:nvSpPr>
        <p:spPr>
          <a:xfrm>
            <a:off x="1676549" y="2123400"/>
            <a:ext cx="2847000" cy="89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4"/>
          <p:cNvSpPr txBox="1">
            <a:spLocks noGrp="1"/>
          </p:cNvSpPr>
          <p:nvPr>
            <p:ph type="subTitle" idx="1"/>
          </p:nvPr>
        </p:nvSpPr>
        <p:spPr>
          <a:xfrm flipH="1">
            <a:off x="4792272" y="1986750"/>
            <a:ext cx="2631000" cy="117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4"/>
          <p:cNvSpPr/>
          <p:nvPr/>
        </p:nvSpPr>
        <p:spPr>
          <a:xfrm flipH="1">
            <a:off x="0" y="0"/>
            <a:ext cx="4627800" cy="3099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/>
          <p:nvPr/>
        </p:nvSpPr>
        <p:spPr>
          <a:xfrm flipH="1">
            <a:off x="200" y="0"/>
            <a:ext cx="9144000" cy="5151000"/>
          </a:xfrm>
          <a:prstGeom prst="rect">
            <a:avLst/>
          </a:prstGeom>
          <a:solidFill>
            <a:srgbClr val="FFFFFF">
              <a:alpha val="515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5"/>
          <p:cNvSpPr/>
          <p:nvPr/>
        </p:nvSpPr>
        <p:spPr>
          <a:xfrm flipH="1">
            <a:off x="-75" y="0"/>
            <a:ext cx="8240100" cy="4647300"/>
          </a:xfrm>
          <a:prstGeom prst="rect">
            <a:avLst/>
          </a:prstGeom>
          <a:solidFill>
            <a:schemeClr val="accent2">
              <a:alpha val="7499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0" name="Google Shape;110;p15"/>
          <p:cNvSpPr txBox="1">
            <a:spLocks noGrp="1"/>
          </p:cNvSpPr>
          <p:nvPr>
            <p:ph type="ctrTitle"/>
          </p:nvPr>
        </p:nvSpPr>
        <p:spPr>
          <a:xfrm>
            <a:off x="831200" y="376498"/>
            <a:ext cx="3867300" cy="205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1"/>
          </p:nvPr>
        </p:nvSpPr>
        <p:spPr>
          <a:xfrm>
            <a:off x="831200" y="2314225"/>
            <a:ext cx="40038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5"/>
          <p:cNvSpPr/>
          <p:nvPr/>
        </p:nvSpPr>
        <p:spPr>
          <a:xfrm flipH="1">
            <a:off x="904125" y="3827725"/>
            <a:ext cx="8240100" cy="13230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13" name="Google Shape;113;p15"/>
          <p:cNvSpPr txBox="1">
            <a:spLocks noGrp="1"/>
          </p:cNvSpPr>
          <p:nvPr>
            <p:ph type="ctrTitle" idx="2"/>
          </p:nvPr>
        </p:nvSpPr>
        <p:spPr>
          <a:xfrm>
            <a:off x="6050825" y="2588825"/>
            <a:ext cx="1009500" cy="376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9"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Fira Sans Extra Condensed Medium"/>
              <a:buNone/>
              <a:defRPr sz="2800">
                <a:solidFill>
                  <a:schemeClr val="accent2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2800"/>
              <a:buFont typeface="Fira Sans Extra Condensed Medium"/>
              <a:buNone/>
              <a:defRPr sz="2800">
                <a:solidFill>
                  <a:srgbClr val="666666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4175" y="1201750"/>
            <a:ext cx="7716600" cy="3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Roboto Slab"/>
              <a:buChar char="●"/>
              <a:defRPr>
                <a:solidFill>
                  <a:schemeClr val="accent2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3" r:id="rId2"/>
    <p:sldLayoutId id="2147483654" r:id="rId3"/>
    <p:sldLayoutId id="2147483656" r:id="rId4"/>
    <p:sldLayoutId id="2147483657" r:id="rId5"/>
    <p:sldLayoutId id="2147483660" r:id="rId6"/>
    <p:sldLayoutId id="2147483661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39"/>
          <p:cNvSpPr txBox="1">
            <a:spLocks noGrp="1"/>
          </p:cNvSpPr>
          <p:nvPr>
            <p:ph type="ctrTitle"/>
          </p:nvPr>
        </p:nvSpPr>
        <p:spPr>
          <a:xfrm>
            <a:off x="3987209" y="1669541"/>
            <a:ext cx="4326766" cy="165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DEPOSITARIO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2" name="Subtítulo 1"/>
          <p:cNvSpPr>
            <a:spLocks noGrp="1"/>
          </p:cNvSpPr>
          <p:nvPr>
            <p:ph type="subTitle" idx="1"/>
          </p:nvPr>
        </p:nvSpPr>
        <p:spPr>
          <a:xfrm>
            <a:off x="5702157" y="3139200"/>
            <a:ext cx="2611868" cy="555600"/>
          </a:xfrm>
        </p:spPr>
        <p:txBody>
          <a:bodyPr/>
          <a:lstStyle/>
          <a:p>
            <a:r>
              <a:rPr lang="es-PY" dirty="0" smtClean="0"/>
              <a:t>Despacho de exportación</a:t>
            </a:r>
          </a:p>
          <a:p>
            <a:r>
              <a:rPr lang="es-PY" dirty="0" smtClean="0"/>
              <a:t>Ingreso a Deposito</a:t>
            </a:r>
            <a:endParaRPr lang="es-PY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9" y="4167052"/>
            <a:ext cx="1388344" cy="123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6000"/>
    </mc:Choice>
    <mc:Fallback xmlns="">
      <p:transition advClick="0" advTm="6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19374" r="27216" b="24754"/>
          <a:stretch/>
        </p:blipFill>
        <p:spPr>
          <a:xfrm>
            <a:off x="963744" y="771750"/>
            <a:ext cx="7216512" cy="3232922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178306" y="76915"/>
            <a:ext cx="8623004" cy="37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Procederemos a realizar el registro clicando en el botón “registrar”.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310344" y="3462297"/>
            <a:ext cx="518510" cy="30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2052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" t="19659" r="26573" b="18410"/>
          <a:stretch/>
        </p:blipFill>
        <p:spPr>
          <a:xfrm>
            <a:off x="922231" y="780835"/>
            <a:ext cx="7299538" cy="360000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178306" y="76915"/>
            <a:ext cx="8623004" cy="37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Confirmaremos la realización de la operación.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5487999" y="1523816"/>
            <a:ext cx="429916" cy="30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37614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6" t="23318" r="26253" b="40391"/>
          <a:stretch/>
        </p:blipFill>
        <p:spPr>
          <a:xfrm>
            <a:off x="871535" y="967796"/>
            <a:ext cx="7400930" cy="2129150"/>
          </a:xfrm>
          <a:prstGeom prst="rect">
            <a:avLst/>
          </a:prstGeom>
          <a:ln w="1270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Google Shape;321;p43"/>
          <p:cNvSpPr txBox="1">
            <a:spLocks noGrp="1"/>
          </p:cNvSpPr>
          <p:nvPr>
            <p:ph type="subTitle" idx="1"/>
          </p:nvPr>
        </p:nvSpPr>
        <p:spPr>
          <a:xfrm flipH="1">
            <a:off x="178306" y="76915"/>
            <a:ext cx="8623004" cy="3786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Así dejaremos </a:t>
            </a:r>
            <a:r>
              <a:rPr lang="es-PY" dirty="0">
                <a:solidFill>
                  <a:schemeClr val="bg1"/>
                </a:solidFill>
              </a:rPr>
              <a:t>nuestro traslado </a:t>
            </a:r>
            <a:r>
              <a:rPr lang="es-PY" dirty="0" smtClean="0">
                <a:solidFill>
                  <a:schemeClr val="bg1"/>
                </a:solidFill>
              </a:rPr>
              <a:t>confirmado y en </a:t>
            </a:r>
            <a:r>
              <a:rPr lang="es-PY" dirty="0">
                <a:solidFill>
                  <a:schemeClr val="bg1"/>
                </a:solidFill>
              </a:rPr>
              <a:t>“presencia de carga”.</a:t>
            </a:r>
          </a:p>
        </p:txBody>
      </p:sp>
      <p:sp>
        <p:nvSpPr>
          <p:cNvPr id="2" name="Rectángulo 1"/>
          <p:cNvSpPr/>
          <p:nvPr/>
        </p:nvSpPr>
        <p:spPr>
          <a:xfrm>
            <a:off x="1119883" y="1592494"/>
            <a:ext cx="6893960" cy="29795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3205266848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ángulo 8"/>
          <p:cNvSpPr/>
          <p:nvPr/>
        </p:nvSpPr>
        <p:spPr>
          <a:xfrm>
            <a:off x="5469729" y="3117975"/>
            <a:ext cx="2730896" cy="640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PY" sz="1200" dirty="0" smtClean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exportacion@aduana.gov.py</a:t>
            </a:r>
            <a:endParaRPr lang="es-PY" sz="1200" dirty="0">
              <a:solidFill>
                <a:schemeClr val="bg1"/>
              </a:solidFill>
              <a:latin typeface="Roboto Slab" panose="020B0604020202020204" charset="0"/>
              <a:ea typeface="Roboto Slab" panose="020B0604020202020204" charset="0"/>
            </a:endParaRPr>
          </a:p>
          <a:p>
            <a:r>
              <a:rPr lang="es-PY" sz="1200" dirty="0">
                <a:solidFill>
                  <a:schemeClr val="bg1"/>
                </a:solidFill>
                <a:latin typeface="Roboto Slab" panose="020B0604020202020204" charset="0"/>
                <a:ea typeface="Roboto Slab" panose="020B0604020202020204" charset="0"/>
              </a:rPr>
              <a:t>sofia_apoyo@aduana.gov.py</a:t>
            </a:r>
            <a:endParaRPr lang="es-PY" sz="1200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PY" dirty="0" smtClean="0"/>
              <a:t>En caso de consultas</a:t>
            </a:r>
            <a:endParaRPr lang="es-PY" dirty="0"/>
          </a:p>
        </p:txBody>
      </p:sp>
      <p:sp>
        <p:nvSpPr>
          <p:cNvPr id="4" name="Rectángulo 3"/>
          <p:cNvSpPr/>
          <p:nvPr/>
        </p:nvSpPr>
        <p:spPr>
          <a:xfrm>
            <a:off x="0" y="1899642"/>
            <a:ext cx="1572664" cy="32438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grpSp>
        <p:nvGrpSpPr>
          <p:cNvPr id="5" name="Google Shape;10396;p124"/>
          <p:cNvGrpSpPr/>
          <p:nvPr/>
        </p:nvGrpSpPr>
        <p:grpSpPr>
          <a:xfrm>
            <a:off x="7793787" y="3240206"/>
            <a:ext cx="355468" cy="353587"/>
            <a:chOff x="-35854750" y="2272675"/>
            <a:chExt cx="293000" cy="291450"/>
          </a:xfrm>
          <a:solidFill>
            <a:srgbClr val="C00000"/>
          </a:solidFill>
        </p:grpSpPr>
        <p:sp>
          <p:nvSpPr>
            <p:cNvPr id="6" name="Google Shape;10397;p124"/>
            <p:cNvSpPr/>
            <p:nvPr/>
          </p:nvSpPr>
          <p:spPr>
            <a:xfrm>
              <a:off x="-35854750" y="2272675"/>
              <a:ext cx="293000" cy="291450"/>
            </a:xfrm>
            <a:custGeom>
              <a:avLst/>
              <a:gdLst/>
              <a:ahLst/>
              <a:cxnLst/>
              <a:rect l="l" t="t" r="r" b="b"/>
              <a:pathLst>
                <a:path w="11720" h="11658" extrusionOk="0">
                  <a:moveTo>
                    <a:pt x="5844" y="654"/>
                  </a:moveTo>
                  <a:cubicBezTo>
                    <a:pt x="6144" y="654"/>
                    <a:pt x="6443" y="773"/>
                    <a:pt x="6679" y="1009"/>
                  </a:cubicBezTo>
                  <a:lnTo>
                    <a:pt x="7057" y="1355"/>
                  </a:lnTo>
                  <a:lnTo>
                    <a:pt x="4600" y="1355"/>
                  </a:lnTo>
                  <a:lnTo>
                    <a:pt x="5009" y="1009"/>
                  </a:lnTo>
                  <a:cubicBezTo>
                    <a:pt x="5246" y="773"/>
                    <a:pt x="5545" y="654"/>
                    <a:pt x="5844" y="654"/>
                  </a:cubicBezTo>
                  <a:close/>
                  <a:moveTo>
                    <a:pt x="2080" y="3939"/>
                  </a:moveTo>
                  <a:lnTo>
                    <a:pt x="2080" y="6365"/>
                  </a:lnTo>
                  <a:lnTo>
                    <a:pt x="819" y="5136"/>
                  </a:lnTo>
                  <a:lnTo>
                    <a:pt x="2080" y="3939"/>
                  </a:lnTo>
                  <a:close/>
                  <a:moveTo>
                    <a:pt x="9609" y="3876"/>
                  </a:moveTo>
                  <a:lnTo>
                    <a:pt x="10869" y="5136"/>
                  </a:lnTo>
                  <a:lnTo>
                    <a:pt x="9609" y="6365"/>
                  </a:lnTo>
                  <a:lnTo>
                    <a:pt x="9609" y="3876"/>
                  </a:lnTo>
                  <a:close/>
                  <a:moveTo>
                    <a:pt x="8570" y="2080"/>
                  </a:moveTo>
                  <a:cubicBezTo>
                    <a:pt x="8790" y="2080"/>
                    <a:pt x="8948" y="2238"/>
                    <a:pt x="8948" y="2427"/>
                  </a:cubicBezTo>
                  <a:lnTo>
                    <a:pt x="8948" y="7089"/>
                  </a:lnTo>
                  <a:lnTo>
                    <a:pt x="8286" y="7751"/>
                  </a:lnTo>
                  <a:cubicBezTo>
                    <a:pt x="7593" y="7152"/>
                    <a:pt x="6774" y="6837"/>
                    <a:pt x="5860" y="6837"/>
                  </a:cubicBezTo>
                  <a:cubicBezTo>
                    <a:pt x="4978" y="6837"/>
                    <a:pt x="4127" y="7152"/>
                    <a:pt x="3466" y="7751"/>
                  </a:cubicBezTo>
                  <a:lnTo>
                    <a:pt x="2804" y="7089"/>
                  </a:lnTo>
                  <a:lnTo>
                    <a:pt x="2804" y="2427"/>
                  </a:lnTo>
                  <a:cubicBezTo>
                    <a:pt x="2804" y="2238"/>
                    <a:pt x="2962" y="2080"/>
                    <a:pt x="3119" y="2080"/>
                  </a:cubicBezTo>
                  <a:close/>
                  <a:moveTo>
                    <a:pt x="693" y="5987"/>
                  </a:moveTo>
                  <a:lnTo>
                    <a:pt x="2993" y="8223"/>
                  </a:lnTo>
                  <a:lnTo>
                    <a:pt x="693" y="10492"/>
                  </a:lnTo>
                  <a:lnTo>
                    <a:pt x="693" y="5987"/>
                  </a:lnTo>
                  <a:close/>
                  <a:moveTo>
                    <a:pt x="11027" y="5987"/>
                  </a:moveTo>
                  <a:lnTo>
                    <a:pt x="11027" y="10492"/>
                  </a:lnTo>
                  <a:lnTo>
                    <a:pt x="8727" y="8223"/>
                  </a:lnTo>
                  <a:lnTo>
                    <a:pt x="11027" y="5987"/>
                  </a:lnTo>
                  <a:close/>
                  <a:moveTo>
                    <a:pt x="5829" y="7499"/>
                  </a:moveTo>
                  <a:cubicBezTo>
                    <a:pt x="6616" y="7499"/>
                    <a:pt x="7309" y="7814"/>
                    <a:pt x="7876" y="8381"/>
                  </a:cubicBezTo>
                  <a:lnTo>
                    <a:pt x="10523" y="10964"/>
                  </a:lnTo>
                  <a:lnTo>
                    <a:pt x="1166" y="10964"/>
                  </a:lnTo>
                  <a:lnTo>
                    <a:pt x="3781" y="8381"/>
                  </a:lnTo>
                  <a:cubicBezTo>
                    <a:pt x="4316" y="7814"/>
                    <a:pt x="5041" y="7499"/>
                    <a:pt x="5829" y="7499"/>
                  </a:cubicBezTo>
                  <a:close/>
                  <a:moveTo>
                    <a:pt x="5864" y="1"/>
                  </a:moveTo>
                  <a:cubicBezTo>
                    <a:pt x="5380" y="1"/>
                    <a:pt x="4899" y="190"/>
                    <a:pt x="4537" y="568"/>
                  </a:cubicBezTo>
                  <a:lnTo>
                    <a:pt x="3655" y="1387"/>
                  </a:lnTo>
                  <a:lnTo>
                    <a:pt x="3119" y="1387"/>
                  </a:lnTo>
                  <a:cubicBezTo>
                    <a:pt x="2552" y="1387"/>
                    <a:pt x="2080" y="1859"/>
                    <a:pt x="2080" y="2427"/>
                  </a:cubicBezTo>
                  <a:lnTo>
                    <a:pt x="2080" y="2962"/>
                  </a:lnTo>
                  <a:lnTo>
                    <a:pt x="315" y="4726"/>
                  </a:lnTo>
                  <a:cubicBezTo>
                    <a:pt x="126" y="4915"/>
                    <a:pt x="0" y="5136"/>
                    <a:pt x="0" y="5420"/>
                  </a:cubicBezTo>
                  <a:lnTo>
                    <a:pt x="0" y="10618"/>
                  </a:lnTo>
                  <a:cubicBezTo>
                    <a:pt x="32" y="11216"/>
                    <a:pt x="473" y="11657"/>
                    <a:pt x="1071" y="11657"/>
                  </a:cubicBezTo>
                  <a:lnTo>
                    <a:pt x="10680" y="11657"/>
                  </a:lnTo>
                  <a:cubicBezTo>
                    <a:pt x="11216" y="11657"/>
                    <a:pt x="11720" y="11185"/>
                    <a:pt x="11720" y="10618"/>
                  </a:cubicBezTo>
                  <a:lnTo>
                    <a:pt x="11720" y="5420"/>
                  </a:lnTo>
                  <a:cubicBezTo>
                    <a:pt x="11720" y="5136"/>
                    <a:pt x="11626" y="4915"/>
                    <a:pt x="11405" y="4726"/>
                  </a:cubicBezTo>
                  <a:lnTo>
                    <a:pt x="9641" y="2962"/>
                  </a:lnTo>
                  <a:lnTo>
                    <a:pt x="9641" y="2427"/>
                  </a:lnTo>
                  <a:cubicBezTo>
                    <a:pt x="9641" y="1859"/>
                    <a:pt x="9168" y="1387"/>
                    <a:pt x="8633" y="1387"/>
                  </a:cubicBezTo>
                  <a:lnTo>
                    <a:pt x="8065" y="1387"/>
                  </a:lnTo>
                  <a:lnTo>
                    <a:pt x="7215" y="568"/>
                  </a:lnTo>
                  <a:cubicBezTo>
                    <a:pt x="6837" y="190"/>
                    <a:pt x="6348" y="1"/>
                    <a:pt x="58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0398;p124"/>
            <p:cNvSpPr/>
            <p:nvPr/>
          </p:nvSpPr>
          <p:spPr>
            <a:xfrm>
              <a:off x="-35733475" y="2340425"/>
              <a:ext cx="51225" cy="68550"/>
            </a:xfrm>
            <a:custGeom>
              <a:avLst/>
              <a:gdLst/>
              <a:ahLst/>
              <a:cxnLst/>
              <a:rect l="l" t="t" r="r" b="b"/>
              <a:pathLst>
                <a:path w="2049" h="2742" extrusionOk="0">
                  <a:moveTo>
                    <a:pt x="1009" y="0"/>
                  </a:moveTo>
                  <a:cubicBezTo>
                    <a:pt x="474" y="0"/>
                    <a:pt x="1" y="473"/>
                    <a:pt x="1" y="1008"/>
                  </a:cubicBezTo>
                  <a:cubicBezTo>
                    <a:pt x="1" y="1260"/>
                    <a:pt x="158" y="1418"/>
                    <a:pt x="316" y="1418"/>
                  </a:cubicBezTo>
                  <a:cubicBezTo>
                    <a:pt x="505" y="1418"/>
                    <a:pt x="663" y="1260"/>
                    <a:pt x="663" y="1040"/>
                  </a:cubicBezTo>
                  <a:cubicBezTo>
                    <a:pt x="663" y="851"/>
                    <a:pt x="820" y="693"/>
                    <a:pt x="1009" y="693"/>
                  </a:cubicBezTo>
                  <a:cubicBezTo>
                    <a:pt x="1198" y="693"/>
                    <a:pt x="1356" y="851"/>
                    <a:pt x="1356" y="1040"/>
                  </a:cubicBezTo>
                  <a:cubicBezTo>
                    <a:pt x="1356" y="1229"/>
                    <a:pt x="1293" y="1323"/>
                    <a:pt x="1135" y="1386"/>
                  </a:cubicBezTo>
                  <a:cubicBezTo>
                    <a:pt x="852" y="1449"/>
                    <a:pt x="663" y="1733"/>
                    <a:pt x="663" y="2016"/>
                  </a:cubicBezTo>
                  <a:lnTo>
                    <a:pt x="663" y="2394"/>
                  </a:lnTo>
                  <a:cubicBezTo>
                    <a:pt x="663" y="2583"/>
                    <a:pt x="820" y="2741"/>
                    <a:pt x="1009" y="2741"/>
                  </a:cubicBezTo>
                  <a:cubicBezTo>
                    <a:pt x="1230" y="2741"/>
                    <a:pt x="1387" y="2583"/>
                    <a:pt x="1387" y="2394"/>
                  </a:cubicBezTo>
                  <a:lnTo>
                    <a:pt x="1387" y="2016"/>
                  </a:lnTo>
                  <a:cubicBezTo>
                    <a:pt x="1765" y="1827"/>
                    <a:pt x="2049" y="1449"/>
                    <a:pt x="2049" y="1008"/>
                  </a:cubicBezTo>
                  <a:cubicBezTo>
                    <a:pt x="2049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0399;p124"/>
            <p:cNvSpPr/>
            <p:nvPr/>
          </p:nvSpPr>
          <p:spPr>
            <a:xfrm>
              <a:off x="-35716925" y="24184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62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5" name="Conector recto 14"/>
          <p:cNvCxnSpPr/>
          <p:nvPr/>
        </p:nvCxnSpPr>
        <p:spPr>
          <a:xfrm>
            <a:off x="5909809" y="3567130"/>
            <a:ext cx="6951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893779"/>
      </p:ext>
    </p:extLst>
  </p:cSld>
  <p:clrMapOvr>
    <a:masterClrMapping/>
  </p:clrMapOvr>
  <p:transition spd="slow" advTm="6000"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28570" r="27160" b="18456"/>
          <a:stretch/>
        </p:blipFill>
        <p:spPr>
          <a:xfrm>
            <a:off x="542838" y="1401635"/>
            <a:ext cx="8058324" cy="3416304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195262" y="256856"/>
            <a:ext cx="5755558" cy="565079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Al ingresar a </a:t>
            </a:r>
            <a:r>
              <a:rPr lang="es-PY" dirty="0">
                <a:solidFill>
                  <a:schemeClr val="accent2">
                    <a:lumMod val="50000"/>
                  </a:schemeClr>
                </a:solidFill>
              </a:rPr>
              <a:t>SGD-FREE…</a:t>
            </a:r>
          </a:p>
        </p:txBody>
      </p:sp>
      <p:sp>
        <p:nvSpPr>
          <p:cNvPr id="9" name="Rectángulo 8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CuadroTexto 13"/>
          <p:cNvSpPr txBox="1"/>
          <p:nvPr/>
        </p:nvSpPr>
        <p:spPr>
          <a:xfrm>
            <a:off x="775339" y="3640832"/>
            <a:ext cx="1207574" cy="1708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500" dirty="0" smtClean="0">
                <a:solidFill>
                  <a:srgbClr val="00602B"/>
                </a:solidFill>
              </a:rPr>
              <a:t>usuario</a:t>
            </a:r>
            <a:endParaRPr lang="es-PY" sz="500" dirty="0">
              <a:solidFill>
                <a:srgbClr val="00602B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75339" y="3901609"/>
            <a:ext cx="1207574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500" dirty="0" smtClean="0">
                <a:solidFill>
                  <a:srgbClr val="00602B"/>
                </a:solidFill>
              </a:rPr>
              <a:t>contraseña</a:t>
            </a:r>
            <a:endParaRPr lang="es-PY" sz="500" dirty="0">
              <a:solidFill>
                <a:srgbClr val="00602B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775340" y="4349501"/>
            <a:ext cx="960994" cy="1692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PY" sz="500" dirty="0" smtClean="0">
                <a:solidFill>
                  <a:srgbClr val="00602B"/>
                </a:solidFill>
              </a:rPr>
              <a:t>aaa2a21</a:t>
            </a:r>
            <a:endParaRPr lang="es-PY" sz="500" dirty="0">
              <a:solidFill>
                <a:srgbClr val="00602B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10516" y="3455358"/>
            <a:ext cx="358927" cy="30694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710516" y="3710790"/>
            <a:ext cx="460738" cy="30694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812327" y="4264711"/>
            <a:ext cx="358927" cy="306944"/>
          </a:xfrm>
          <a:prstGeom prst="rect">
            <a:avLst/>
          </a:prstGeom>
        </p:spPr>
      </p:pic>
    </p:spTree>
  </p:cSld>
  <p:clrMapOvr>
    <a:masterClrMapping/>
  </p:clrMapOvr>
  <p:transition spd="slow" advClick="0" advTm="6000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73897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En la pantalla principal visualizaremos varias opciones.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23533" r="27216" b="58886"/>
          <a:stretch/>
        </p:blipFill>
        <p:spPr>
          <a:xfrm>
            <a:off x="879044" y="1001168"/>
            <a:ext cx="7385913" cy="104121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915474" y="976045"/>
            <a:ext cx="3471591" cy="287676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522811230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Seleccionaremos la opción “EFC1”.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t="23721" r="26413" b="44933"/>
          <a:stretch/>
        </p:blipFill>
        <p:spPr>
          <a:xfrm>
            <a:off x="905640" y="1007842"/>
            <a:ext cx="7332720" cy="1822126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3950310" y="936198"/>
            <a:ext cx="358927" cy="30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25213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Ingresaremos nuestro número de traslado y clicaremos el botón “consultar”.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" t="23624" r="26253" b="46385"/>
          <a:stretch/>
        </p:blipFill>
        <p:spPr>
          <a:xfrm>
            <a:off x="905944" y="1001168"/>
            <a:ext cx="7332113" cy="1735358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4119500" y="1989734"/>
            <a:ext cx="483322" cy="306944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119883" y="1428108"/>
            <a:ext cx="2137025" cy="647272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72952909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" t="23760" r="27216" b="18409"/>
          <a:stretch/>
        </p:blipFill>
        <p:spPr>
          <a:xfrm>
            <a:off x="930336" y="994492"/>
            <a:ext cx="7283329" cy="3377257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76148" y="51208"/>
            <a:ext cx="7962652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El sistema recuperará la información del traslado.</a:t>
            </a:r>
            <a:endParaRPr lang="es-PY" dirty="0">
              <a:solidFill>
                <a:schemeClr val="bg1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910080" y="4496656"/>
            <a:ext cx="8295567" cy="56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Fira Sans Extra Condensed Medium"/>
              <a:buNone/>
              <a:defRPr sz="28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Fira Sans Extra Condensed Medium"/>
              <a:buNone/>
              <a:defRPr sz="1600" b="0" i="0" u="none" strike="noStrike" cap="none">
                <a:solidFill>
                  <a:schemeClr val="l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rPr lang="es-PY" sz="2400" dirty="0" smtClean="0">
                <a:solidFill>
                  <a:schemeClr val="bg1"/>
                </a:solidFill>
              </a:rPr>
              <a:t>Para dar ingreso al traslado, este debe estar en estado </a:t>
            </a:r>
            <a:r>
              <a:rPr lang="es-PY" sz="2400" dirty="0" smtClean="0">
                <a:solidFill>
                  <a:schemeClr val="accent4">
                    <a:lumMod val="20000"/>
                    <a:lumOff val="80000"/>
                  </a:schemeClr>
                </a:solidFill>
              </a:rPr>
              <a:t>OFICIALIZADO</a:t>
            </a:r>
            <a:r>
              <a:rPr lang="es-PY" sz="2400" dirty="0" smtClean="0">
                <a:solidFill>
                  <a:schemeClr val="bg1"/>
                </a:solidFill>
              </a:rPr>
              <a:t>.</a:t>
            </a:r>
            <a:endParaRPr lang="es-PY" sz="2400" dirty="0">
              <a:solidFill>
                <a:schemeClr val="bg1"/>
              </a:solidFill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1140431" y="1407560"/>
            <a:ext cx="6863138" cy="2866489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300557116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Al final de la pantalla, en la columna de operaciones, marcaremos los embarques que van a dar ingreso por parte del depositario.</a:t>
            </a:r>
            <a:endParaRPr lang="es-PY" dirty="0">
              <a:solidFill>
                <a:schemeClr val="bg1"/>
              </a:solidFill>
            </a:endParaRPr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19324" r="27160" b="23185"/>
          <a:stretch/>
        </p:blipFill>
        <p:spPr>
          <a:xfrm>
            <a:off x="957124" y="771750"/>
            <a:ext cx="7229753" cy="3326364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11" t="12315" r="11062" b="9949"/>
          <a:stretch/>
        </p:blipFill>
        <p:spPr>
          <a:xfrm>
            <a:off x="6875010" y="2101698"/>
            <a:ext cx="614851" cy="30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69225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5"/>
          <p:cNvSpPr/>
          <p:nvPr/>
        </p:nvSpPr>
        <p:spPr>
          <a:xfrm flipH="1">
            <a:off x="200" y="0"/>
            <a:ext cx="8238600" cy="376500"/>
          </a:xfrm>
          <a:prstGeom prst="rect">
            <a:avLst/>
          </a:prstGeom>
          <a:solidFill>
            <a:srgbClr val="00C3B1">
              <a:alpha val="5345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D5D5"/>
              </a:solidFill>
            </a:endParaRPr>
          </a:p>
        </p:txBody>
      </p:sp>
      <p:sp>
        <p:nvSpPr>
          <p:cNvPr id="15" name="Rectángulo 14"/>
          <p:cNvSpPr/>
          <p:nvPr/>
        </p:nvSpPr>
        <p:spPr>
          <a:xfrm>
            <a:off x="100" y="0"/>
            <a:ext cx="8238800" cy="37650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14" name="Rectángulo 13"/>
          <p:cNvSpPr/>
          <p:nvPr/>
        </p:nvSpPr>
        <p:spPr>
          <a:xfrm>
            <a:off x="905200" y="3827721"/>
            <a:ext cx="8238800" cy="1326412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sp>
        <p:nvSpPr>
          <p:cNvPr id="337" name="Google Shape;337;p45"/>
          <p:cNvSpPr txBox="1">
            <a:spLocks noGrp="1"/>
          </p:cNvSpPr>
          <p:nvPr>
            <p:ph type="subTitle" idx="1"/>
          </p:nvPr>
        </p:nvSpPr>
        <p:spPr>
          <a:xfrm>
            <a:off x="213676" y="55896"/>
            <a:ext cx="8025124" cy="6061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Clr>
                <a:schemeClr val="dk1"/>
              </a:buClr>
              <a:buSzPts val="1100"/>
            </a:pPr>
            <a:r>
              <a:rPr lang="es-PY" dirty="0" smtClean="0">
                <a:solidFill>
                  <a:schemeClr val="bg1"/>
                </a:solidFill>
              </a:rPr>
              <a:t>En la “Boleta de Báscula” cargaremos la información complementaria para dar el ingreso.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6" t="19944" r="27215" b="18696"/>
          <a:stretch/>
        </p:blipFill>
        <p:spPr>
          <a:xfrm>
            <a:off x="905025" y="771750"/>
            <a:ext cx="7333950" cy="36000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ángulo 1"/>
          <p:cNvSpPr/>
          <p:nvPr/>
        </p:nvSpPr>
        <p:spPr>
          <a:xfrm>
            <a:off x="1191803" y="1828800"/>
            <a:ext cx="6513816" cy="1998921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46475" y="252759"/>
            <a:ext cx="7006855" cy="585627"/>
          </a:xfrm>
        </p:spPr>
        <p:txBody>
          <a:bodyPr/>
          <a:lstStyle/>
          <a:p>
            <a:r>
              <a:rPr lang="es-PY" dirty="0" smtClean="0">
                <a:solidFill>
                  <a:schemeClr val="accent2">
                    <a:lumMod val="50000"/>
                  </a:schemeClr>
                </a:solidFill>
              </a:rPr>
              <a:t>Una vez cargada toda la información requerida…</a:t>
            </a:r>
            <a:endParaRPr lang="es-PY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-24864" y="0"/>
            <a:ext cx="4646428" cy="30834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19324" r="27305" b="18455"/>
          <a:stretch/>
        </p:blipFill>
        <p:spPr>
          <a:xfrm>
            <a:off x="567743" y="892247"/>
            <a:ext cx="8008514" cy="3996000"/>
          </a:xfrm>
          <a:prstGeom prst="rect">
            <a:avLst/>
          </a:prstGeom>
          <a:ln w="127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ángulo 2"/>
          <p:cNvSpPr/>
          <p:nvPr/>
        </p:nvSpPr>
        <p:spPr>
          <a:xfrm>
            <a:off x="1037690" y="2342508"/>
            <a:ext cx="6133672" cy="1037690"/>
          </a:xfrm>
          <a:prstGeom prst="rect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Y"/>
          </a:p>
        </p:txBody>
      </p:sp>
    </p:spTree>
    <p:extLst>
      <p:ext uri="{BB962C8B-B14F-4D97-AF65-F5344CB8AC3E}">
        <p14:creationId xmlns:p14="http://schemas.microsoft.com/office/powerpoint/2010/main" val="1831024102"/>
      </p:ext>
    </p:extLst>
  </p:cSld>
  <p:clrMapOvr>
    <a:masterClrMapping/>
  </p:clrMapOvr>
  <p:transition spd="slow" advClick="0" advTm="6000"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surance Plan by Slidesgo">
  <a:themeElements>
    <a:clrScheme name="Personalizado 5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0000"/>
      </a:accent1>
      <a:accent2>
        <a:srgbClr val="073763"/>
      </a:accent2>
      <a:accent3>
        <a:srgbClr val="0B5394"/>
      </a:accent3>
      <a:accent4>
        <a:srgbClr val="3D85C6"/>
      </a:accent4>
      <a:accent5>
        <a:srgbClr val="C00000"/>
      </a:accent5>
      <a:accent6>
        <a:srgbClr val="FF0000"/>
      </a:accent6>
      <a:hlink>
        <a:srgbClr val="FFFFFF"/>
      </a:hlink>
      <a:folHlink>
        <a:srgbClr val="C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1551</TotalTime>
  <Words>148</Words>
  <Application>Microsoft Office PowerPoint</Application>
  <PresentationFormat>Presentación en pantalla (16:9)</PresentationFormat>
  <Paragraphs>21</Paragraphs>
  <Slides>13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Fira Sans Extra Condensed Medium</vt:lpstr>
      <vt:lpstr>Roboto Slab</vt:lpstr>
      <vt:lpstr>Arial</vt:lpstr>
      <vt:lpstr>Insurance Plan by Slidesgo</vt:lpstr>
      <vt:lpstr>DEPOSITARIO</vt:lpstr>
      <vt:lpstr>Al ingresar a SGD-FREE…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Una vez cargada toda la información requerida…</vt:lpstr>
      <vt:lpstr>Presentación de PowerPoint</vt:lpstr>
      <vt:lpstr>Presentación de PowerPoint</vt:lpstr>
      <vt:lpstr>Presentación de PowerPoint</vt:lpstr>
      <vt:lpstr>En caso de consultas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DESPACHANTE DE ADUANA</dc:title>
  <dc:creator>Marcela</dc:creator>
  <cp:lastModifiedBy>DNA</cp:lastModifiedBy>
  <cp:revision>172</cp:revision>
  <dcterms:modified xsi:type="dcterms:W3CDTF">2024-03-20T13:15:55Z</dcterms:modified>
</cp:coreProperties>
</file>