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38"/>
  </p:notesMasterIdLst>
  <p:sldIdLst>
    <p:sldId id="346" r:id="rId2"/>
    <p:sldId id="260" r:id="rId3"/>
    <p:sldId id="358" r:id="rId4"/>
    <p:sldId id="398" r:id="rId5"/>
    <p:sldId id="365" r:id="rId6"/>
    <p:sldId id="366" r:id="rId7"/>
    <p:sldId id="262" r:id="rId8"/>
    <p:sldId id="349" r:id="rId9"/>
    <p:sldId id="389" r:id="rId10"/>
    <p:sldId id="360" r:id="rId11"/>
    <p:sldId id="364" r:id="rId12"/>
    <p:sldId id="369" r:id="rId13"/>
    <p:sldId id="368" r:id="rId14"/>
    <p:sldId id="390" r:id="rId15"/>
    <p:sldId id="371" r:id="rId16"/>
    <p:sldId id="372" r:id="rId17"/>
    <p:sldId id="399" r:id="rId18"/>
    <p:sldId id="374" r:id="rId19"/>
    <p:sldId id="400" r:id="rId20"/>
    <p:sldId id="401" r:id="rId21"/>
    <p:sldId id="354" r:id="rId22"/>
    <p:sldId id="402" r:id="rId23"/>
    <p:sldId id="377" r:id="rId24"/>
    <p:sldId id="381" r:id="rId25"/>
    <p:sldId id="382" r:id="rId26"/>
    <p:sldId id="387" r:id="rId27"/>
    <p:sldId id="376" r:id="rId28"/>
    <p:sldId id="392" r:id="rId29"/>
    <p:sldId id="408" r:id="rId30"/>
    <p:sldId id="363" r:id="rId31"/>
    <p:sldId id="404" r:id="rId32"/>
    <p:sldId id="356" r:id="rId33"/>
    <p:sldId id="393" r:id="rId34"/>
    <p:sldId id="394" r:id="rId35"/>
    <p:sldId id="405" r:id="rId36"/>
    <p:sldId id="386" r:id="rId37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39"/>
      <p:bold r:id="rId40"/>
      <p:italic r:id="rId41"/>
      <p:boldItalic r:id="rId42"/>
    </p:embeddedFont>
    <p:embeddedFont>
      <p:font typeface="Roboto Slab" panose="020B060402020202020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FAD5D3-F6D7-4047-B36D-6B2DC95B21C6}">
  <a:tblStyle styleId="{9EFAD5D3-F6D7-4047-B36D-6B2DC95B21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2445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3491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056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125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7300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275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8552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249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515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8939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82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65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55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64040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36625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17538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546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8524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5215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02834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1292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18643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06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6133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95024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5618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3748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13759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7908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4759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408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766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27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958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4796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136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475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183800" y="0"/>
            <a:ext cx="7960500" cy="41445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1899474"/>
            <a:ext cx="1575000" cy="3244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697175" y="1320225"/>
            <a:ext cx="3616800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304925" y="3139200"/>
            <a:ext cx="2009100" cy="5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4162800" y="4979536"/>
            <a:ext cx="49812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3252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7638900" y="4897324"/>
            <a:ext cx="1047900" cy="164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8513700" y="2409300"/>
            <a:ext cx="935400" cy="324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63738" y="1530875"/>
            <a:ext cx="3852600" cy="25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773800" y="2322625"/>
            <a:ext cx="144300" cy="908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542400" y="0"/>
            <a:ext cx="144300" cy="28209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8028375" y="411475"/>
            <a:ext cx="144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8613000" y="3420300"/>
            <a:ext cx="5310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484150" y="1366425"/>
            <a:ext cx="4175700" cy="23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8"/>
          <p:cNvSpPr/>
          <p:nvPr/>
        </p:nvSpPr>
        <p:spPr>
          <a:xfrm rot="-5398897" flipH="1">
            <a:off x="-395550" y="2499750"/>
            <a:ext cx="935400" cy="14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8213250" y="-41450"/>
            <a:ext cx="138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 rot="670" flipH="1">
            <a:off x="-150" y="4979146"/>
            <a:ext cx="15384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688600" y="550689"/>
            <a:ext cx="37668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L="91440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37160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182880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228600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274320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320040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365760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411480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0" y="3420300"/>
            <a:ext cx="1407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7249500" y="4573650"/>
            <a:ext cx="18945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0"/>
          <p:cNvSpPr/>
          <p:nvPr/>
        </p:nvSpPr>
        <p:spPr>
          <a:xfrm rot="5400000">
            <a:off x="8304150" y="4295575"/>
            <a:ext cx="7653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/>
          <p:nvPr/>
        </p:nvSpPr>
        <p:spPr>
          <a:xfrm rot="5400000">
            <a:off x="366925" y="384100"/>
            <a:ext cx="138300" cy="872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4573650"/>
            <a:ext cx="39900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10800000">
            <a:off x="2207575" y="411400"/>
            <a:ext cx="69372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/>
          <p:nvPr/>
        </p:nvSpPr>
        <p:spPr>
          <a:xfrm rot="10800000">
            <a:off x="6895050" y="465250"/>
            <a:ext cx="1785900" cy="2946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1"/>
          <p:cNvSpPr/>
          <p:nvPr/>
        </p:nvSpPr>
        <p:spPr>
          <a:xfrm rot="10800000">
            <a:off x="5808150" y="3897725"/>
            <a:ext cx="2872800" cy="138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4419275" y="1373263"/>
            <a:ext cx="3942600" cy="16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5938614" y="3191388"/>
            <a:ext cx="2377200" cy="5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1676549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1"/>
          </p:nvPr>
        </p:nvSpPr>
        <p:spPr>
          <a:xfrm flipH="1">
            <a:off x="4792272" y="1986750"/>
            <a:ext cx="2631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/>
          <p:nvPr/>
        </p:nvSpPr>
        <p:spPr>
          <a:xfrm flipH="1">
            <a:off x="0" y="0"/>
            <a:ext cx="4627800" cy="309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flipH="1">
            <a:off x="-75" y="0"/>
            <a:ext cx="82401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0038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904125" y="3827725"/>
            <a:ext cx="8240100" cy="1323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6050825" y="2588825"/>
            <a:ext cx="1009500" cy="37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9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175" y="1201750"/>
            <a:ext cx="7716600" cy="3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ctrTitle"/>
          </p:nvPr>
        </p:nvSpPr>
        <p:spPr>
          <a:xfrm>
            <a:off x="3987209" y="1669541"/>
            <a:ext cx="4326766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Exportador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702157" y="3139200"/>
            <a:ext cx="2611868" cy="555600"/>
          </a:xfrm>
        </p:spPr>
        <p:txBody>
          <a:bodyPr/>
          <a:lstStyle/>
          <a:p>
            <a:r>
              <a:rPr lang="es-PY" dirty="0" smtClean="0"/>
              <a:t>Despacho de exportación</a:t>
            </a:r>
          </a:p>
          <a:p>
            <a:r>
              <a:rPr lang="es-PY" dirty="0" smtClean="0"/>
              <a:t>Traslado de EFC1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0" y="4132758"/>
            <a:ext cx="1338943" cy="119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6475" y="252759"/>
            <a:ext cx="7006855" cy="585627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Seleccionando el ícono de </a:t>
            </a:r>
            <a:r>
              <a:rPr lang="es-PY" dirty="0" smtClean="0">
                <a:solidFill>
                  <a:srgbClr val="00602B"/>
                </a:solidFill>
              </a:rPr>
              <a:t>lupa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76" r="25859" b="13937"/>
          <a:stretch/>
        </p:blipFill>
        <p:spPr>
          <a:xfrm>
            <a:off x="537531" y="1248122"/>
            <a:ext cx="8068939" cy="3609301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900827" y="1931009"/>
            <a:ext cx="318499" cy="28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241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" t="25390" r="26413" b="18412"/>
          <a:stretch/>
        </p:blipFill>
        <p:spPr>
          <a:xfrm>
            <a:off x="863164" y="1074586"/>
            <a:ext cx="7417673" cy="3297163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66641"/>
            <a:ext cx="862300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Buscaremos nuestra empresa de transporte, seleccionando la opción “buscar”.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055422" y="1407559"/>
            <a:ext cx="472611" cy="26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052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383" y="232211"/>
            <a:ext cx="8223865" cy="585627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Una vez seleccionada nuestra empresa de transporte…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74" r="25136" b="14155"/>
          <a:stretch/>
        </p:blipFill>
        <p:spPr>
          <a:xfrm>
            <a:off x="465869" y="1127982"/>
            <a:ext cx="8212263" cy="366779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835721" y="2044557"/>
            <a:ext cx="585628" cy="25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184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81" r="25931" b="14129"/>
          <a:stretch/>
        </p:blipFill>
        <p:spPr>
          <a:xfrm>
            <a:off x="927685" y="1141330"/>
            <a:ext cx="7288630" cy="323041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260350" y="76949"/>
            <a:ext cx="8143911" cy="377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La visualizaremos de la siguiente manera.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287784" y="1678041"/>
            <a:ext cx="750014" cy="3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2136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6" name="Google Shape;1436;p115"/>
          <p:cNvSpPr/>
          <p:nvPr/>
        </p:nvSpPr>
        <p:spPr>
          <a:xfrm flipH="1">
            <a:off x="6355994" y="3127288"/>
            <a:ext cx="148084" cy="162989"/>
          </a:xfrm>
          <a:custGeom>
            <a:avLst/>
            <a:gdLst/>
            <a:ahLst/>
            <a:cxnLst/>
            <a:rect l="l" t="t" r="r" b="b"/>
            <a:pathLst>
              <a:path w="2432" h="2677" extrusionOk="0">
                <a:moveTo>
                  <a:pt x="801" y="1"/>
                </a:moveTo>
                <a:lnTo>
                  <a:pt x="1205" y="751"/>
                </a:lnTo>
                <a:lnTo>
                  <a:pt x="1" y="751"/>
                </a:lnTo>
                <a:lnTo>
                  <a:pt x="1" y="1927"/>
                </a:lnTo>
                <a:lnTo>
                  <a:pt x="1205" y="1927"/>
                </a:lnTo>
                <a:lnTo>
                  <a:pt x="801" y="2677"/>
                </a:lnTo>
                <a:lnTo>
                  <a:pt x="2431" y="1335"/>
                </a:lnTo>
                <a:lnTo>
                  <a:pt x="801" y="1"/>
                </a:lnTo>
                <a:close/>
              </a:path>
            </a:pathLst>
          </a:custGeom>
          <a:solidFill>
            <a:srgbClr val="00602B"/>
          </a:solidFill>
          <a:ln w="9525" cap="flat" cmpd="sng">
            <a:solidFill>
              <a:srgbClr val="00602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09127" y="31522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A continuación, cargaremos la matrícula del camión y seleccionaremos el ícono de </a:t>
            </a:r>
            <a:r>
              <a:rPr lang="es-PY" b="1" dirty="0" smtClean="0">
                <a:solidFill>
                  <a:schemeClr val="bg1"/>
                </a:solidFill>
              </a:rPr>
              <a:t>lupa</a:t>
            </a:r>
            <a:r>
              <a:rPr lang="es-PY" dirty="0" smtClean="0">
                <a:solidFill>
                  <a:schemeClr val="bg1"/>
                </a:solidFill>
              </a:rPr>
              <a:t>.  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4" r="25859" b="14156"/>
          <a:stretch/>
        </p:blipFill>
        <p:spPr>
          <a:xfrm>
            <a:off x="922975" y="1141330"/>
            <a:ext cx="7298050" cy="323041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137025" y="2355577"/>
            <a:ext cx="349321" cy="31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3559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52" r="25932" b="13844"/>
          <a:stretch/>
        </p:blipFill>
        <p:spPr>
          <a:xfrm>
            <a:off x="943600" y="1154680"/>
            <a:ext cx="7256801" cy="321707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09127" y="31522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El sistema recuperará la mayoría de los datos del camión.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578813" y="2343901"/>
            <a:ext cx="750014" cy="38493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1993186" y="2676113"/>
            <a:ext cx="750014" cy="38493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08961" y="2343901"/>
            <a:ext cx="750014" cy="38493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228835" y="2343901"/>
            <a:ext cx="750014" cy="3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104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37" r="25932" b="14129"/>
          <a:stretch/>
        </p:blipFill>
        <p:spPr>
          <a:xfrm>
            <a:off x="911632" y="1141330"/>
            <a:ext cx="7320736" cy="323041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171" y="0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Completaremos manualmente la capacidad de arrastre, el color y tipo de camión. 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821932" y="2660406"/>
            <a:ext cx="750014" cy="38493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154166" y="2660406"/>
            <a:ext cx="750014" cy="38493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38436" y="2660406"/>
            <a:ext cx="750014" cy="3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06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28424" y="308345"/>
            <a:ext cx="9072081" cy="585627"/>
          </a:xfrm>
        </p:spPr>
        <p:txBody>
          <a:bodyPr/>
          <a:lstStyle/>
          <a:p>
            <a:r>
              <a:rPr lang="es-PY" sz="2400" dirty="0" smtClean="0">
                <a:solidFill>
                  <a:schemeClr val="accent2">
                    <a:lumMod val="50000"/>
                  </a:schemeClr>
                </a:solidFill>
              </a:rPr>
              <a:t>A continuación, cargaremos los datos del propietario del vehículo…</a:t>
            </a:r>
            <a:endParaRPr lang="es-PY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70" r="26092" b="14128"/>
          <a:stretch/>
        </p:blipFill>
        <p:spPr>
          <a:xfrm>
            <a:off x="535575" y="1261472"/>
            <a:ext cx="8072851" cy="3598744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ángulo redondeado 5"/>
          <p:cNvSpPr/>
          <p:nvPr/>
        </p:nvSpPr>
        <p:spPr>
          <a:xfrm>
            <a:off x="629110" y="3585681"/>
            <a:ext cx="7888165" cy="698641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6014896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6" r="25931" b="14129"/>
          <a:stretch/>
        </p:blipFill>
        <p:spPr>
          <a:xfrm>
            <a:off x="911631" y="771750"/>
            <a:ext cx="7320738" cy="360000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171" y="113014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Podremos hacerlo de manera manual o, como en este ejemplo, seleccionando el botón “</a:t>
            </a:r>
            <a:r>
              <a:rPr lang="es-PY" b="1" dirty="0">
                <a:solidFill>
                  <a:schemeClr val="bg1"/>
                </a:solidFill>
              </a:rPr>
              <a:t>la empresa de transporte es propietaria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801491" y="3035064"/>
            <a:ext cx="1243173" cy="3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314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260498" y="-24191"/>
            <a:ext cx="7978302" cy="589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Procederemos a guardar la carátula de nuestro despacho mediante el botón “</a:t>
            </a:r>
            <a:r>
              <a:rPr lang="es-PY" b="1" dirty="0">
                <a:solidFill>
                  <a:schemeClr val="bg1"/>
                </a:solidFill>
              </a:rPr>
              <a:t>guardar carátula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3" r="26148" b="13827"/>
          <a:stretch/>
        </p:blipFill>
        <p:spPr>
          <a:xfrm>
            <a:off x="937206" y="771750"/>
            <a:ext cx="7269588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425958" y="2292531"/>
            <a:ext cx="750014" cy="3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2689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39" r="25104" b="14117"/>
          <a:stretch/>
        </p:blipFill>
        <p:spPr>
          <a:xfrm>
            <a:off x="447976" y="1266144"/>
            <a:ext cx="8143546" cy="27169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95262" y="256856"/>
            <a:ext cx="5755558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Al ingresar a la VUI…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CuadroTexto 13"/>
          <p:cNvSpPr txBox="1"/>
          <p:nvPr/>
        </p:nvSpPr>
        <p:spPr>
          <a:xfrm>
            <a:off x="3866980" y="1667167"/>
            <a:ext cx="1632916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700" dirty="0" smtClean="0">
                <a:solidFill>
                  <a:srgbClr val="00602B"/>
                </a:solidFill>
              </a:rPr>
              <a:t>usuario</a:t>
            </a:r>
            <a:endParaRPr lang="es-PY" sz="700" dirty="0">
              <a:solidFill>
                <a:srgbClr val="00602B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3875141" y="2092329"/>
            <a:ext cx="1632916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700" dirty="0" smtClean="0">
                <a:solidFill>
                  <a:srgbClr val="00602B"/>
                </a:solidFill>
              </a:rPr>
              <a:t>contraseña</a:t>
            </a:r>
            <a:endParaRPr lang="es-PY" sz="700" dirty="0">
              <a:solidFill>
                <a:srgbClr val="00602B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4480276" y="2476331"/>
            <a:ext cx="1018027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700" dirty="0" smtClean="0">
                <a:solidFill>
                  <a:srgbClr val="00602B"/>
                </a:solidFill>
              </a:rPr>
              <a:t>561c82</a:t>
            </a:r>
            <a:endParaRPr lang="es-PY" sz="700" dirty="0">
              <a:solidFill>
                <a:srgbClr val="00602B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771335" y="1376338"/>
            <a:ext cx="573754" cy="49065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771335" y="1822274"/>
            <a:ext cx="573754" cy="49065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80276" y="2359430"/>
            <a:ext cx="508274" cy="434661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2378" y="308345"/>
            <a:ext cx="6218972" cy="585627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Una vez creada la carátula…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1" r="25130" b="14415"/>
          <a:stretch/>
        </p:blipFill>
        <p:spPr>
          <a:xfrm>
            <a:off x="464982" y="823120"/>
            <a:ext cx="8214036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671334" y="1943209"/>
            <a:ext cx="606175" cy="31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67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6" r="25859" b="14156"/>
          <a:stretch/>
        </p:blipFill>
        <p:spPr>
          <a:xfrm>
            <a:off x="521583" y="748408"/>
            <a:ext cx="8100835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99316" y="226165"/>
            <a:ext cx="6528391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Seleccionaremos la operación “</a:t>
            </a:r>
            <a:r>
              <a:rPr lang="es-PY" dirty="0" smtClean="0">
                <a:solidFill>
                  <a:srgbClr val="00602B"/>
                </a:solidFill>
              </a:rPr>
              <a:t>Asociar EFC1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”…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95901" y="4017196"/>
            <a:ext cx="750014" cy="28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6103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11011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Podremos buscar los embarques ya confeccionados basándonos en los filtros de búsqueda.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7" r="25135" b="14129"/>
          <a:stretch/>
        </p:blipFill>
        <p:spPr>
          <a:xfrm>
            <a:off x="866260" y="771750"/>
            <a:ext cx="7411481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722705" y="1810950"/>
            <a:ext cx="410965" cy="3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2163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recuperará los embarques y, seleccionando el botón en la columna “</a:t>
            </a:r>
            <a:r>
              <a:rPr lang="es-PY" b="1" dirty="0">
                <a:solidFill>
                  <a:schemeClr val="bg1"/>
                </a:solidFill>
              </a:rPr>
              <a:t>agregar</a:t>
            </a:r>
            <a:r>
              <a:rPr lang="es-PY" dirty="0">
                <a:solidFill>
                  <a:schemeClr val="bg1"/>
                </a:solidFill>
              </a:rPr>
              <a:t>”…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1" r="25130" b="14129"/>
          <a:stretch/>
        </p:blipFill>
        <p:spPr>
          <a:xfrm>
            <a:off x="888212" y="771750"/>
            <a:ext cx="7367576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5804899" y="2167847"/>
            <a:ext cx="667820" cy="41096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749675577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Lo asociaremos a nuestro </a:t>
            </a:r>
            <a:r>
              <a:rPr lang="es-PY" dirty="0" smtClean="0">
                <a:solidFill>
                  <a:schemeClr val="bg1"/>
                </a:solidFill>
              </a:rPr>
              <a:t>traslado seleccionando la opción “</a:t>
            </a:r>
            <a:r>
              <a:rPr lang="es-PY" b="1" dirty="0" smtClean="0">
                <a:solidFill>
                  <a:schemeClr val="bg1"/>
                </a:solidFill>
              </a:rPr>
              <a:t>aceptar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1" r="25290" b="13844"/>
          <a:stretch/>
        </p:blipFill>
        <p:spPr>
          <a:xfrm>
            <a:off x="912159" y="771750"/>
            <a:ext cx="7319682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691882" y="3291375"/>
            <a:ext cx="544531" cy="26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323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0" r="25771" b="14129"/>
          <a:stretch/>
        </p:blipFill>
        <p:spPr>
          <a:xfrm>
            <a:off x="951550" y="771750"/>
            <a:ext cx="7240900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Google Shape;321;p43"/>
          <p:cNvSpPr txBox="1">
            <a:spLocks/>
          </p:cNvSpPr>
          <p:nvPr/>
        </p:nvSpPr>
        <p:spPr>
          <a:xfrm flipH="1">
            <a:off x="187557" y="83465"/>
            <a:ext cx="8051293" cy="49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Una vez asociados nuestros datos, en la pantalla principal observaremos los datos de nuestro embarque.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109609" y="2558267"/>
            <a:ext cx="6873411" cy="1154021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5235965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9348" y="277523"/>
            <a:ext cx="7130268" cy="519178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Seleccionando la operación “</a:t>
            </a:r>
            <a:r>
              <a:rPr lang="es-PY" dirty="0" smtClean="0">
                <a:solidFill>
                  <a:srgbClr val="00602B"/>
                </a:solidFill>
              </a:rPr>
              <a:t>edición de título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”…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0" r="25771" b="14129"/>
          <a:stretch/>
        </p:blipFill>
        <p:spPr>
          <a:xfrm>
            <a:off x="553301" y="771750"/>
            <a:ext cx="8037399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945329" y="2888432"/>
            <a:ext cx="534257" cy="3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14937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Podremos editar la información del título.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" t="19869" r="26317" b="18200"/>
          <a:stretch/>
        </p:blipFill>
        <p:spPr>
          <a:xfrm>
            <a:off x="897345" y="771750"/>
            <a:ext cx="7349310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ángulo redondeado 6"/>
          <p:cNvSpPr/>
          <p:nvPr/>
        </p:nvSpPr>
        <p:spPr>
          <a:xfrm>
            <a:off x="2311686" y="1068513"/>
            <a:ext cx="4551452" cy="2684635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8720722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Llenaremos todos los datos obligatorios antes de proceder a </a:t>
            </a:r>
            <a:r>
              <a:rPr lang="es-PY" dirty="0" smtClean="0">
                <a:solidFill>
                  <a:schemeClr val="bg1"/>
                </a:solidFill>
              </a:rPr>
              <a:t>“</a:t>
            </a:r>
            <a:r>
              <a:rPr lang="es-PY" b="1" dirty="0" smtClean="0">
                <a:solidFill>
                  <a:schemeClr val="bg1"/>
                </a:solidFill>
              </a:rPr>
              <a:t>guardar </a:t>
            </a:r>
            <a:r>
              <a:rPr lang="es-PY" b="1" dirty="0">
                <a:solidFill>
                  <a:schemeClr val="bg1"/>
                </a:solidFill>
              </a:rPr>
              <a:t>el </a:t>
            </a:r>
            <a:r>
              <a:rPr lang="es-PY" b="1" dirty="0" smtClean="0">
                <a:solidFill>
                  <a:schemeClr val="bg1"/>
                </a:solidFill>
              </a:rPr>
              <a:t>título</a:t>
            </a:r>
            <a:r>
              <a:rPr lang="es-PY" dirty="0" smtClean="0">
                <a:solidFill>
                  <a:schemeClr val="bg1"/>
                </a:solidFill>
              </a:rPr>
              <a:t>”. 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" t="19944" r="26253" b="18696"/>
          <a:stretch/>
        </p:blipFill>
        <p:spPr>
          <a:xfrm>
            <a:off x="854793" y="771750"/>
            <a:ext cx="7434415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ángulo redondeado 9"/>
          <p:cNvSpPr/>
          <p:nvPr/>
        </p:nvSpPr>
        <p:spPr>
          <a:xfrm>
            <a:off x="3780890" y="1275180"/>
            <a:ext cx="2897312" cy="1067328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691883" y="3345400"/>
            <a:ext cx="750014" cy="31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1959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63750" y="308345"/>
            <a:ext cx="6246688" cy="519178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Una vez actualizado el título…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19945" r="26252" b="18410"/>
          <a:stretch/>
        </p:blipFill>
        <p:spPr>
          <a:xfrm>
            <a:off x="474252" y="812846"/>
            <a:ext cx="8195496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681609" y="1891838"/>
            <a:ext cx="570218" cy="32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873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Tendremos la opción “</a:t>
            </a:r>
            <a:r>
              <a:rPr lang="es-PY" b="1" dirty="0">
                <a:solidFill>
                  <a:schemeClr val="bg1"/>
                </a:solidFill>
              </a:rPr>
              <a:t>EFC1</a:t>
            </a:r>
            <a:r>
              <a:rPr lang="es-PY" dirty="0">
                <a:solidFill>
                  <a:schemeClr val="bg1"/>
                </a:solidFill>
              </a:rPr>
              <a:t>”, en ella el “</a:t>
            </a:r>
            <a:r>
              <a:rPr lang="es-PY" b="1" dirty="0">
                <a:solidFill>
                  <a:schemeClr val="bg1"/>
                </a:solidFill>
              </a:rPr>
              <a:t>listado de EFC1</a:t>
            </a:r>
            <a:r>
              <a:rPr lang="es-PY" dirty="0">
                <a:solidFill>
                  <a:schemeClr val="bg1"/>
                </a:solidFill>
              </a:rPr>
              <a:t>” y el “</a:t>
            </a:r>
            <a:r>
              <a:rPr lang="es-PY" b="1" dirty="0">
                <a:solidFill>
                  <a:schemeClr val="bg1"/>
                </a:solidFill>
              </a:rPr>
              <a:t>listado de traslado</a:t>
            </a:r>
            <a:r>
              <a:rPr lang="es-PY" dirty="0">
                <a:solidFill>
                  <a:schemeClr val="bg1"/>
                </a:solidFill>
              </a:rPr>
              <a:t>”, este último nos permitirá gestionar el traslado del embarque.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9" r="24989" b="14080"/>
          <a:stretch/>
        </p:blipFill>
        <p:spPr>
          <a:xfrm>
            <a:off x="880622" y="1127982"/>
            <a:ext cx="7382756" cy="324376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839525" y="1428107"/>
            <a:ext cx="732421" cy="3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1123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t="19089" r="27376" b="18696"/>
          <a:stretch/>
        </p:blipFill>
        <p:spPr>
          <a:xfrm>
            <a:off x="980259" y="771750"/>
            <a:ext cx="7183483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05680" y="66096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Habremos realizado nuestro traslado y lo oficializaremos</a:t>
            </a:r>
            <a:r>
              <a:rPr lang="es-PY" dirty="0">
                <a:solidFill>
                  <a:schemeClr val="bg1"/>
                </a:solidFill>
              </a:rPr>
              <a:t> </a:t>
            </a:r>
            <a:r>
              <a:rPr lang="es-PY" dirty="0" smtClean="0">
                <a:solidFill>
                  <a:schemeClr val="bg1"/>
                </a:solidFill>
              </a:rPr>
              <a:t>seleccionando la opción “oficializar traslado”.</a:t>
            </a:r>
            <a:endParaRPr lang="es-PY" b="1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325474" y="4007366"/>
            <a:ext cx="750014" cy="28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5557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277523"/>
            <a:ext cx="7037802" cy="519178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…y aceptaremos la 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oficialización del 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traslado.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20230" r="26252" b="18696"/>
          <a:stretch/>
        </p:blipFill>
        <p:spPr>
          <a:xfrm>
            <a:off x="435957" y="771750"/>
            <a:ext cx="8272087" cy="3996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301464" y="1840468"/>
            <a:ext cx="534257" cy="3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872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87874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El traslado pasará a estar en estado OFICIALIZADO.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" t="19970" r="26338" b="18790"/>
          <a:stretch/>
        </p:blipFill>
        <p:spPr>
          <a:xfrm>
            <a:off x="868917" y="771750"/>
            <a:ext cx="7406167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568592" y="1725147"/>
            <a:ext cx="534257" cy="3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1032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87874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Lo visualizaremos de la siguiente manera.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" t="26158" r="27248" b="18521"/>
          <a:stretch/>
        </p:blipFill>
        <p:spPr>
          <a:xfrm>
            <a:off x="940558" y="1148006"/>
            <a:ext cx="7262884" cy="32237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ángulo redondeado 7"/>
          <p:cNvSpPr/>
          <p:nvPr/>
        </p:nvSpPr>
        <p:spPr>
          <a:xfrm>
            <a:off x="3577794" y="1614356"/>
            <a:ext cx="1939428" cy="121976"/>
          </a:xfrm>
          <a:prstGeom prst="roundRect">
            <a:avLst>
              <a:gd name="adj" fmla="val 0"/>
            </a:avLst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9128521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87874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Podremos proceder a imprimir la nota de traslado para embarque, seleccionando la opción “</a:t>
            </a:r>
            <a:r>
              <a:rPr lang="es-PY" b="1" dirty="0">
                <a:solidFill>
                  <a:schemeClr val="bg1"/>
                </a:solidFill>
              </a:rPr>
              <a:t>imprimir</a:t>
            </a:r>
            <a:r>
              <a:rPr lang="es-PY" dirty="0">
                <a:solidFill>
                  <a:schemeClr val="bg1"/>
                </a:solidFill>
              </a:rPr>
              <a:t>”.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19374" r="27216" b="18410"/>
          <a:stretch/>
        </p:blipFill>
        <p:spPr>
          <a:xfrm>
            <a:off x="963745" y="771750"/>
            <a:ext cx="7216510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563806" y="3962179"/>
            <a:ext cx="534257" cy="3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3847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87874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abrirá una nueva ventana, en la cual visualizaremos la nota de </a:t>
            </a:r>
            <a:r>
              <a:rPr lang="es-PY" dirty="0" smtClean="0">
                <a:solidFill>
                  <a:schemeClr val="bg1"/>
                </a:solidFill>
              </a:rPr>
              <a:t>traslado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4" t="22853" r="38816" b="18526"/>
          <a:stretch/>
        </p:blipFill>
        <p:spPr>
          <a:xfrm>
            <a:off x="1838634" y="697177"/>
            <a:ext cx="5137079" cy="3600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965774" y="4297177"/>
            <a:ext cx="7746715" cy="84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s-PY" sz="2400" dirty="0">
                <a:solidFill>
                  <a:schemeClr val="bg1"/>
                </a:solidFill>
              </a:rPr>
              <a:t>L</a:t>
            </a:r>
            <a:r>
              <a:rPr lang="es-PY" sz="2400" dirty="0" smtClean="0">
                <a:solidFill>
                  <a:schemeClr val="bg1"/>
                </a:solidFill>
              </a:rPr>
              <a:t>a </a:t>
            </a:r>
            <a:r>
              <a:rPr lang="es-PY" sz="2400" dirty="0">
                <a:solidFill>
                  <a:schemeClr val="bg1"/>
                </a:solidFill>
              </a:rPr>
              <a:t>misma </a:t>
            </a:r>
            <a:r>
              <a:rPr lang="es-PY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DEBE </a:t>
            </a:r>
            <a:r>
              <a:rPr lang="es-PY" sz="2400" dirty="0" smtClean="0">
                <a:solidFill>
                  <a:schemeClr val="bg1"/>
                </a:solidFill>
              </a:rPr>
              <a:t>ser </a:t>
            </a:r>
            <a:r>
              <a:rPr lang="es-PY" sz="2400" dirty="0">
                <a:solidFill>
                  <a:schemeClr val="bg1"/>
                </a:solidFill>
              </a:rPr>
              <a:t>presentada en la aduana de embarque para realizar el ingreso de la mercadería a depósito.</a:t>
            </a:r>
          </a:p>
        </p:txBody>
      </p:sp>
    </p:spTree>
    <p:extLst>
      <p:ext uri="{BB962C8B-B14F-4D97-AF65-F5344CB8AC3E}">
        <p14:creationId xmlns:p14="http://schemas.microsoft.com/office/powerpoint/2010/main" val="643865867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469729" y="3117975"/>
            <a:ext cx="2730896" cy="640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dirty="0" smtClean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exportacion@aduana.gov.py</a:t>
            </a:r>
            <a:endParaRPr lang="es-PY" sz="1200" dirty="0">
              <a:solidFill>
                <a:schemeClr val="bg1"/>
              </a:solidFill>
              <a:latin typeface="Roboto Slab" panose="020B0604020202020204" charset="0"/>
              <a:ea typeface="Roboto Slab" panose="020B0604020202020204" charset="0"/>
            </a:endParaRPr>
          </a:p>
          <a:p>
            <a:r>
              <a:rPr lang="es-PY" sz="1200" dirty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sofia_apoyo@aduana.gov.py</a:t>
            </a:r>
            <a:endParaRPr lang="es-PY" sz="12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 smtClean="0"/>
              <a:t>En caso de consultas</a:t>
            </a:r>
            <a:endParaRPr lang="es-PY" dirty="0"/>
          </a:p>
        </p:txBody>
      </p:sp>
      <p:sp>
        <p:nvSpPr>
          <p:cNvPr id="4" name="Rectángulo 3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5" name="Google Shape;10396;p124"/>
          <p:cNvGrpSpPr/>
          <p:nvPr/>
        </p:nvGrpSpPr>
        <p:grpSpPr>
          <a:xfrm>
            <a:off x="7793787" y="3240206"/>
            <a:ext cx="355468" cy="353587"/>
            <a:chOff x="-35854750" y="2272675"/>
            <a:chExt cx="293000" cy="291450"/>
          </a:xfrm>
          <a:solidFill>
            <a:srgbClr val="C00000"/>
          </a:solidFill>
        </p:grpSpPr>
        <p:sp>
          <p:nvSpPr>
            <p:cNvPr id="6" name="Google Shape;10397;p124"/>
            <p:cNvSpPr/>
            <p:nvPr/>
          </p:nvSpPr>
          <p:spPr>
            <a:xfrm>
              <a:off x="-35854750" y="2272675"/>
              <a:ext cx="293000" cy="291450"/>
            </a:xfrm>
            <a:custGeom>
              <a:avLst/>
              <a:gdLst/>
              <a:ahLst/>
              <a:cxnLst/>
              <a:rect l="l" t="t" r="r" b="b"/>
              <a:pathLst>
                <a:path w="11720" h="11658" extrusionOk="0">
                  <a:moveTo>
                    <a:pt x="5844" y="654"/>
                  </a:moveTo>
                  <a:cubicBezTo>
                    <a:pt x="6144" y="654"/>
                    <a:pt x="6443" y="773"/>
                    <a:pt x="6679" y="1009"/>
                  </a:cubicBezTo>
                  <a:lnTo>
                    <a:pt x="7057" y="1355"/>
                  </a:lnTo>
                  <a:lnTo>
                    <a:pt x="4600" y="1355"/>
                  </a:lnTo>
                  <a:lnTo>
                    <a:pt x="5009" y="1009"/>
                  </a:lnTo>
                  <a:cubicBezTo>
                    <a:pt x="5246" y="773"/>
                    <a:pt x="5545" y="654"/>
                    <a:pt x="5844" y="654"/>
                  </a:cubicBezTo>
                  <a:close/>
                  <a:moveTo>
                    <a:pt x="2080" y="3939"/>
                  </a:moveTo>
                  <a:lnTo>
                    <a:pt x="2080" y="6365"/>
                  </a:lnTo>
                  <a:lnTo>
                    <a:pt x="819" y="5136"/>
                  </a:lnTo>
                  <a:lnTo>
                    <a:pt x="2080" y="3939"/>
                  </a:lnTo>
                  <a:close/>
                  <a:moveTo>
                    <a:pt x="9609" y="3876"/>
                  </a:moveTo>
                  <a:lnTo>
                    <a:pt x="10869" y="5136"/>
                  </a:lnTo>
                  <a:lnTo>
                    <a:pt x="9609" y="6365"/>
                  </a:lnTo>
                  <a:lnTo>
                    <a:pt x="9609" y="3876"/>
                  </a:lnTo>
                  <a:close/>
                  <a:moveTo>
                    <a:pt x="8570" y="2080"/>
                  </a:moveTo>
                  <a:cubicBezTo>
                    <a:pt x="8790" y="2080"/>
                    <a:pt x="8948" y="2238"/>
                    <a:pt x="8948" y="2427"/>
                  </a:cubicBezTo>
                  <a:lnTo>
                    <a:pt x="8948" y="7089"/>
                  </a:lnTo>
                  <a:lnTo>
                    <a:pt x="8286" y="7751"/>
                  </a:lnTo>
                  <a:cubicBezTo>
                    <a:pt x="7593" y="7152"/>
                    <a:pt x="6774" y="6837"/>
                    <a:pt x="5860" y="6837"/>
                  </a:cubicBezTo>
                  <a:cubicBezTo>
                    <a:pt x="4978" y="6837"/>
                    <a:pt x="4127" y="7152"/>
                    <a:pt x="3466" y="7751"/>
                  </a:cubicBezTo>
                  <a:lnTo>
                    <a:pt x="2804" y="7089"/>
                  </a:lnTo>
                  <a:lnTo>
                    <a:pt x="2804" y="2427"/>
                  </a:lnTo>
                  <a:cubicBezTo>
                    <a:pt x="2804" y="2238"/>
                    <a:pt x="2962" y="2080"/>
                    <a:pt x="3119" y="2080"/>
                  </a:cubicBezTo>
                  <a:close/>
                  <a:moveTo>
                    <a:pt x="693" y="5987"/>
                  </a:moveTo>
                  <a:lnTo>
                    <a:pt x="2993" y="8223"/>
                  </a:lnTo>
                  <a:lnTo>
                    <a:pt x="693" y="10492"/>
                  </a:lnTo>
                  <a:lnTo>
                    <a:pt x="693" y="5987"/>
                  </a:lnTo>
                  <a:close/>
                  <a:moveTo>
                    <a:pt x="11027" y="5987"/>
                  </a:moveTo>
                  <a:lnTo>
                    <a:pt x="11027" y="10492"/>
                  </a:lnTo>
                  <a:lnTo>
                    <a:pt x="8727" y="8223"/>
                  </a:lnTo>
                  <a:lnTo>
                    <a:pt x="11027" y="5987"/>
                  </a:lnTo>
                  <a:close/>
                  <a:moveTo>
                    <a:pt x="5829" y="7499"/>
                  </a:moveTo>
                  <a:cubicBezTo>
                    <a:pt x="6616" y="7499"/>
                    <a:pt x="7309" y="7814"/>
                    <a:pt x="7876" y="8381"/>
                  </a:cubicBezTo>
                  <a:lnTo>
                    <a:pt x="10523" y="10964"/>
                  </a:lnTo>
                  <a:lnTo>
                    <a:pt x="1166" y="10964"/>
                  </a:lnTo>
                  <a:lnTo>
                    <a:pt x="3781" y="8381"/>
                  </a:lnTo>
                  <a:cubicBezTo>
                    <a:pt x="4316" y="7814"/>
                    <a:pt x="5041" y="7499"/>
                    <a:pt x="5829" y="7499"/>
                  </a:cubicBezTo>
                  <a:close/>
                  <a:moveTo>
                    <a:pt x="5864" y="1"/>
                  </a:moveTo>
                  <a:cubicBezTo>
                    <a:pt x="5380" y="1"/>
                    <a:pt x="4899" y="190"/>
                    <a:pt x="4537" y="568"/>
                  </a:cubicBezTo>
                  <a:lnTo>
                    <a:pt x="3655" y="1387"/>
                  </a:lnTo>
                  <a:lnTo>
                    <a:pt x="3119" y="1387"/>
                  </a:lnTo>
                  <a:cubicBezTo>
                    <a:pt x="2552" y="1387"/>
                    <a:pt x="2080" y="1859"/>
                    <a:pt x="2080" y="2427"/>
                  </a:cubicBezTo>
                  <a:lnTo>
                    <a:pt x="2080" y="2962"/>
                  </a:lnTo>
                  <a:lnTo>
                    <a:pt x="315" y="4726"/>
                  </a:lnTo>
                  <a:cubicBezTo>
                    <a:pt x="126" y="4915"/>
                    <a:pt x="0" y="5136"/>
                    <a:pt x="0" y="5420"/>
                  </a:cubicBezTo>
                  <a:lnTo>
                    <a:pt x="0" y="10618"/>
                  </a:lnTo>
                  <a:cubicBezTo>
                    <a:pt x="32" y="11216"/>
                    <a:pt x="473" y="11657"/>
                    <a:pt x="1071" y="11657"/>
                  </a:cubicBezTo>
                  <a:lnTo>
                    <a:pt x="10680" y="11657"/>
                  </a:lnTo>
                  <a:cubicBezTo>
                    <a:pt x="11216" y="11657"/>
                    <a:pt x="11720" y="11185"/>
                    <a:pt x="11720" y="10618"/>
                  </a:cubicBezTo>
                  <a:lnTo>
                    <a:pt x="11720" y="5420"/>
                  </a:lnTo>
                  <a:cubicBezTo>
                    <a:pt x="11720" y="5136"/>
                    <a:pt x="11626" y="4915"/>
                    <a:pt x="11405" y="4726"/>
                  </a:cubicBezTo>
                  <a:lnTo>
                    <a:pt x="9641" y="2962"/>
                  </a:lnTo>
                  <a:lnTo>
                    <a:pt x="9641" y="2427"/>
                  </a:lnTo>
                  <a:cubicBezTo>
                    <a:pt x="9641" y="1859"/>
                    <a:pt x="9168" y="1387"/>
                    <a:pt x="8633" y="1387"/>
                  </a:cubicBezTo>
                  <a:lnTo>
                    <a:pt x="8065" y="1387"/>
                  </a:lnTo>
                  <a:lnTo>
                    <a:pt x="7215" y="568"/>
                  </a:lnTo>
                  <a:cubicBezTo>
                    <a:pt x="6837" y="190"/>
                    <a:pt x="6348" y="1"/>
                    <a:pt x="5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98;p124"/>
            <p:cNvSpPr/>
            <p:nvPr/>
          </p:nvSpPr>
          <p:spPr>
            <a:xfrm>
              <a:off x="-35733475" y="2340425"/>
              <a:ext cx="51225" cy="68550"/>
            </a:xfrm>
            <a:custGeom>
              <a:avLst/>
              <a:gdLst/>
              <a:ahLst/>
              <a:cxnLst/>
              <a:rect l="l" t="t" r="r" b="b"/>
              <a:pathLst>
                <a:path w="2049" h="2742" extrusionOk="0">
                  <a:moveTo>
                    <a:pt x="1009" y="0"/>
                  </a:moveTo>
                  <a:cubicBezTo>
                    <a:pt x="474" y="0"/>
                    <a:pt x="1" y="473"/>
                    <a:pt x="1" y="1008"/>
                  </a:cubicBezTo>
                  <a:cubicBezTo>
                    <a:pt x="1" y="1260"/>
                    <a:pt x="158" y="1418"/>
                    <a:pt x="316" y="1418"/>
                  </a:cubicBezTo>
                  <a:cubicBezTo>
                    <a:pt x="505" y="1418"/>
                    <a:pt x="663" y="1260"/>
                    <a:pt x="663" y="1040"/>
                  </a:cubicBezTo>
                  <a:cubicBezTo>
                    <a:pt x="663" y="851"/>
                    <a:pt x="820" y="693"/>
                    <a:pt x="1009" y="693"/>
                  </a:cubicBezTo>
                  <a:cubicBezTo>
                    <a:pt x="1198" y="693"/>
                    <a:pt x="1356" y="851"/>
                    <a:pt x="1356" y="1040"/>
                  </a:cubicBezTo>
                  <a:cubicBezTo>
                    <a:pt x="1356" y="1229"/>
                    <a:pt x="1293" y="1323"/>
                    <a:pt x="1135" y="1386"/>
                  </a:cubicBezTo>
                  <a:cubicBezTo>
                    <a:pt x="852" y="1449"/>
                    <a:pt x="663" y="1733"/>
                    <a:pt x="663" y="2016"/>
                  </a:cubicBezTo>
                  <a:lnTo>
                    <a:pt x="663" y="2394"/>
                  </a:lnTo>
                  <a:cubicBezTo>
                    <a:pt x="663" y="2583"/>
                    <a:pt x="820" y="2741"/>
                    <a:pt x="1009" y="2741"/>
                  </a:cubicBezTo>
                  <a:cubicBezTo>
                    <a:pt x="1230" y="2741"/>
                    <a:pt x="1387" y="2583"/>
                    <a:pt x="1387" y="2394"/>
                  </a:cubicBezTo>
                  <a:lnTo>
                    <a:pt x="1387" y="2016"/>
                  </a:lnTo>
                  <a:cubicBezTo>
                    <a:pt x="1765" y="1827"/>
                    <a:pt x="2049" y="1449"/>
                    <a:pt x="2049" y="1008"/>
                  </a:cubicBezTo>
                  <a:cubicBezTo>
                    <a:pt x="2049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99;p124"/>
            <p:cNvSpPr/>
            <p:nvPr/>
          </p:nvSpPr>
          <p:spPr>
            <a:xfrm>
              <a:off x="-35716925" y="2418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62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" name="Conector recto 14"/>
          <p:cNvCxnSpPr/>
          <p:nvPr/>
        </p:nvCxnSpPr>
        <p:spPr>
          <a:xfrm>
            <a:off x="5909809" y="3567130"/>
            <a:ext cx="695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93779"/>
      </p:ext>
    </p:extLst>
  </p:cSld>
  <p:clrMapOvr>
    <a:masterClrMapping/>
  </p:clrMapOvr>
  <p:transition spd="slow" advTm="6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89" r="24969" b="17269"/>
          <a:stretch/>
        </p:blipFill>
        <p:spPr>
          <a:xfrm>
            <a:off x="693180" y="1154680"/>
            <a:ext cx="7757640" cy="321707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Al seleccionar la opción “</a:t>
            </a:r>
            <a:r>
              <a:rPr lang="es-PY" b="1" dirty="0">
                <a:solidFill>
                  <a:schemeClr val="bg1"/>
                </a:solidFill>
              </a:rPr>
              <a:t>listado de traslado</a:t>
            </a:r>
            <a:r>
              <a:rPr lang="es-PY" dirty="0">
                <a:solidFill>
                  <a:schemeClr val="bg1"/>
                </a:solidFill>
              </a:rPr>
              <a:t>”,  visualizaremos la página de gestión y seleccionaremos la opción </a:t>
            </a:r>
            <a:r>
              <a:rPr lang="es-PY" dirty="0" smtClean="0">
                <a:solidFill>
                  <a:schemeClr val="bg1"/>
                </a:solidFill>
              </a:rPr>
              <a:t>“</a:t>
            </a:r>
            <a:r>
              <a:rPr lang="es-PY" b="1" dirty="0" smtClean="0">
                <a:solidFill>
                  <a:schemeClr val="bg1"/>
                </a:solidFill>
              </a:rPr>
              <a:t>filtrar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93180" y="1530848"/>
            <a:ext cx="560267" cy="3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2314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Podremos recuperar la información sobre los traslados ya confeccionados en base a los filtros de búsqueda.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8" r="24969" b="13844"/>
          <a:stretch/>
        </p:blipFill>
        <p:spPr>
          <a:xfrm>
            <a:off x="896438" y="1067912"/>
            <a:ext cx="7351124" cy="330383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2681555" y="1212350"/>
            <a:ext cx="3780890" cy="125344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2802521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8" r="24969" b="13844"/>
          <a:stretch/>
        </p:blipFill>
        <p:spPr>
          <a:xfrm>
            <a:off x="896438" y="1074586"/>
            <a:ext cx="7351124" cy="329716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este ejemplo, realizaremos la búsqueda por rango de fecha.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558319" y="2408300"/>
            <a:ext cx="472611" cy="3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5711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recuperará la información de los traslados y la visualizaremos de la siguiente </a:t>
            </a:r>
            <a:r>
              <a:rPr lang="es-PY" dirty="0" smtClean="0">
                <a:solidFill>
                  <a:schemeClr val="bg1"/>
                </a:solidFill>
              </a:rPr>
              <a:t>manera.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52" r="24969" b="14415"/>
          <a:stretch/>
        </p:blipFill>
        <p:spPr>
          <a:xfrm>
            <a:off x="864055" y="1141330"/>
            <a:ext cx="7415890" cy="3230419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1497071" y="1769883"/>
            <a:ext cx="496115" cy="22142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378144" y="1769882"/>
            <a:ext cx="496115" cy="2214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228395" y="1769881"/>
            <a:ext cx="496115" cy="22142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241750" y="1769881"/>
            <a:ext cx="782314" cy="22143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899565" y="1770305"/>
            <a:ext cx="496115" cy="221429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600011" y="1769880"/>
            <a:ext cx="782314" cy="221430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9" r="25282" b="14016"/>
          <a:stretch/>
        </p:blipFill>
        <p:spPr>
          <a:xfrm>
            <a:off x="489995" y="1168028"/>
            <a:ext cx="8164010" cy="3627749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7712" y="241558"/>
            <a:ext cx="6837218" cy="585627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Seleccionando la opción 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“</a:t>
            </a:r>
            <a:r>
              <a:rPr lang="es-PY" dirty="0" smtClean="0">
                <a:solidFill>
                  <a:srgbClr val="00602B"/>
                </a:solidFill>
              </a:rPr>
              <a:t>agregar traslado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”…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272627" y="1492478"/>
            <a:ext cx="782314" cy="28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0171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5" r="25859" b="13937"/>
          <a:stretch/>
        </p:blipFill>
        <p:spPr>
          <a:xfrm>
            <a:off x="937343" y="1107958"/>
            <a:ext cx="7269314" cy="3263791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la siguiente pantalla completaremos ciertos datos del traslado, como la modalidad y aduana de embarque.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48710" y="1717178"/>
            <a:ext cx="750014" cy="38493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830494" y="1717178"/>
            <a:ext cx="750014" cy="3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6922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urance Plan by Slidesgo">
  <a:themeElements>
    <a:clrScheme name="Personalizado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0000"/>
      </a:accent1>
      <a:accent2>
        <a:srgbClr val="073763"/>
      </a:accent2>
      <a:accent3>
        <a:srgbClr val="0B5394"/>
      </a:accent3>
      <a:accent4>
        <a:srgbClr val="3D85C6"/>
      </a:accent4>
      <a:accent5>
        <a:srgbClr val="C00000"/>
      </a:accent5>
      <a:accent6>
        <a:srgbClr val="FF0000"/>
      </a:accent6>
      <a:hlink>
        <a:srgbClr val="FFFFFF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</TotalTime>
  <Words>461</Words>
  <Application>Microsoft Office PowerPoint</Application>
  <PresentationFormat>Presentación en pantalla (16:9)</PresentationFormat>
  <Paragraphs>44</Paragraphs>
  <Slides>36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0" baseType="lpstr">
      <vt:lpstr>Fira Sans Extra Condensed Medium</vt:lpstr>
      <vt:lpstr>Roboto Slab</vt:lpstr>
      <vt:lpstr>Arial</vt:lpstr>
      <vt:lpstr>Insurance Plan by Slidesgo</vt:lpstr>
      <vt:lpstr>Exportador</vt:lpstr>
      <vt:lpstr>Al ingresar a la VUI…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Seleccionando la opción “agregar traslado”…</vt:lpstr>
      <vt:lpstr>Presentación de PowerPoint</vt:lpstr>
      <vt:lpstr>Seleccionando el ícono de lupa…</vt:lpstr>
      <vt:lpstr>Presentación de PowerPoint</vt:lpstr>
      <vt:lpstr>Una vez seleccionada nuestra empresa de transporte…</vt:lpstr>
      <vt:lpstr>Presentación de PowerPoint</vt:lpstr>
      <vt:lpstr>Presentación de PowerPoint</vt:lpstr>
      <vt:lpstr>Presentación de PowerPoint</vt:lpstr>
      <vt:lpstr>Presentación de PowerPoint</vt:lpstr>
      <vt:lpstr>A continuación, cargaremos los datos del propietario del vehículo…</vt:lpstr>
      <vt:lpstr>Presentación de PowerPoint</vt:lpstr>
      <vt:lpstr>Presentación de PowerPoint</vt:lpstr>
      <vt:lpstr>Una vez creada la carátula…</vt:lpstr>
      <vt:lpstr>Seleccionaremos la operación “Asociar EFC1”…</vt:lpstr>
      <vt:lpstr>Presentación de PowerPoint</vt:lpstr>
      <vt:lpstr>Presentación de PowerPoint</vt:lpstr>
      <vt:lpstr>Presentación de PowerPoint</vt:lpstr>
      <vt:lpstr>Presentación de PowerPoint</vt:lpstr>
      <vt:lpstr>Seleccionando la operación “edición de título”…</vt:lpstr>
      <vt:lpstr>Presentación de PowerPoint</vt:lpstr>
      <vt:lpstr>Presentación de PowerPoint</vt:lpstr>
      <vt:lpstr>Una vez actualizado el título…</vt:lpstr>
      <vt:lpstr>Presentación de PowerPoint</vt:lpstr>
      <vt:lpstr>…y aceptaremos la oficialización del traslado.</vt:lpstr>
      <vt:lpstr>Presentación de PowerPoint</vt:lpstr>
      <vt:lpstr>Presentación de PowerPoint</vt:lpstr>
      <vt:lpstr>Presentación de PowerPoint</vt:lpstr>
      <vt:lpstr>Presentación de PowerPoint</vt:lpstr>
      <vt:lpstr>En caso de consultas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DESPACHANTE DE ADUANA</dc:title>
  <dc:creator>Marcela</dc:creator>
  <cp:lastModifiedBy>DNA</cp:lastModifiedBy>
  <cp:revision>161</cp:revision>
  <dcterms:modified xsi:type="dcterms:W3CDTF">2024-03-20T13:12:55Z</dcterms:modified>
</cp:coreProperties>
</file>