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346" r:id="rId2"/>
    <p:sldId id="260" r:id="rId3"/>
    <p:sldId id="358" r:id="rId4"/>
    <p:sldId id="411" r:id="rId5"/>
    <p:sldId id="398" r:id="rId6"/>
    <p:sldId id="414" r:id="rId7"/>
    <p:sldId id="412" r:id="rId8"/>
    <p:sldId id="365" r:id="rId9"/>
    <p:sldId id="413" r:id="rId10"/>
    <p:sldId id="410" r:id="rId11"/>
    <p:sldId id="366" r:id="rId12"/>
    <p:sldId id="386" r:id="rId13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Roboto Slab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AD5D3-F6D7-4047-B36D-6B2DC95B21C6}">
  <a:tblStyle styleId="{9EFAD5D3-F6D7-4047-B36D-6B2DC95B2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44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22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5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53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0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6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48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76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0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773800" y="2322625"/>
            <a:ext cx="144300" cy="908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542400" y="0"/>
            <a:ext cx="144300" cy="28209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28375" y="411475"/>
            <a:ext cx="144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4150" y="1366425"/>
            <a:ext cx="4175700" cy="23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395550" y="2499750"/>
            <a:ext cx="935400" cy="144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8213250" y="-41450"/>
            <a:ext cx="138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150" y="4979146"/>
            <a:ext cx="15384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688600" y="550689"/>
            <a:ext cx="3766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0" y="3420300"/>
            <a:ext cx="1407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7249500" y="4573650"/>
            <a:ext cx="18945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 rot="5400000">
            <a:off x="8304150" y="4295575"/>
            <a:ext cx="7653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 rot="5400000">
            <a:off x="366925" y="384100"/>
            <a:ext cx="138300" cy="872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419275" y="1373263"/>
            <a:ext cx="39426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938614" y="3191388"/>
            <a:ext cx="2377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 idx="2"/>
          </p:nvPr>
        </p:nvSpPr>
        <p:spPr>
          <a:xfrm>
            <a:off x="6050825" y="2588825"/>
            <a:ext cx="1009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ctrTitle"/>
          </p:nvPr>
        </p:nvSpPr>
        <p:spPr>
          <a:xfrm>
            <a:off x="3987209" y="1427630"/>
            <a:ext cx="4326766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Funcionario de Resguardo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702157" y="3139200"/>
            <a:ext cx="2611868" cy="555600"/>
          </a:xfrm>
        </p:spPr>
        <p:txBody>
          <a:bodyPr/>
          <a:lstStyle/>
          <a:p>
            <a:r>
              <a:rPr lang="es-PY" dirty="0" smtClean="0"/>
              <a:t>Despacho de exportación</a:t>
            </a:r>
          </a:p>
          <a:p>
            <a:r>
              <a:rPr lang="es-PY" dirty="0" smtClean="0"/>
              <a:t>Salida del MIC/DTA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" y="4117158"/>
            <a:ext cx="1400340" cy="12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/>
          <a:stretch/>
        </p:blipFill>
        <p:spPr>
          <a:xfrm>
            <a:off x="854861" y="1077686"/>
            <a:ext cx="7434279" cy="329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Seleccionaremos la opción “</a:t>
            </a:r>
            <a:r>
              <a:rPr lang="es-PY" b="1" dirty="0" smtClean="0">
                <a:solidFill>
                  <a:schemeClr val="bg1"/>
                </a:solidFill>
              </a:rPr>
              <a:t>aceptar</a:t>
            </a:r>
            <a:r>
              <a:rPr lang="es-PY" dirty="0" smtClean="0">
                <a:solidFill>
                  <a:schemeClr val="bg1"/>
                </a:solidFill>
              </a:rPr>
              <a:t>” para realizar la operación.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088678" y="1839320"/>
            <a:ext cx="483322" cy="3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90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Se habrá generado la partida y salida del MIC/DTA.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/>
          <a:stretch/>
        </p:blipFill>
        <p:spPr>
          <a:xfrm>
            <a:off x="874214" y="1116874"/>
            <a:ext cx="7395573" cy="32548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140431" y="1418193"/>
            <a:ext cx="6993476" cy="2298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005571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69729" y="3117975"/>
            <a:ext cx="2730896" cy="64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exportacion@aduana.gov.py</a:t>
            </a:r>
            <a:endParaRPr lang="es-PY" sz="12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s-PY" sz="1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sofia_apoyo@aduana.gov.py</a:t>
            </a:r>
            <a:endParaRPr lang="es-PY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En caso de consultas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5" name="Google Shape;10396;p124"/>
          <p:cNvGrpSpPr/>
          <p:nvPr/>
        </p:nvGrpSpPr>
        <p:grpSpPr>
          <a:xfrm>
            <a:off x="7793787" y="3240206"/>
            <a:ext cx="355468" cy="353587"/>
            <a:chOff x="-35854750" y="2272675"/>
            <a:chExt cx="293000" cy="291450"/>
          </a:xfrm>
          <a:solidFill>
            <a:srgbClr val="C00000"/>
          </a:solidFill>
        </p:grpSpPr>
        <p:sp>
          <p:nvSpPr>
            <p:cNvPr id="6" name="Google Shape;10397;p124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98;p124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99;p124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09809" y="3567130"/>
            <a:ext cx="69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9377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62" y="256856"/>
            <a:ext cx="5755558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Al ingresar a SISWEB2…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4"/>
          <a:stretch/>
        </p:blipFill>
        <p:spPr>
          <a:xfrm>
            <a:off x="429636" y="1129936"/>
            <a:ext cx="8219415" cy="28326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3873660" y="1613002"/>
            <a:ext cx="1682496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100" dirty="0" smtClean="0">
                <a:solidFill>
                  <a:srgbClr val="00602B"/>
                </a:solidFill>
              </a:rPr>
              <a:t>usuario</a:t>
            </a:r>
            <a:endParaRPr lang="es-PY" sz="1100" dirty="0">
              <a:solidFill>
                <a:srgbClr val="00602B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73660" y="2036064"/>
            <a:ext cx="1682496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100" dirty="0" smtClean="0">
                <a:solidFill>
                  <a:srgbClr val="00602B"/>
                </a:solidFill>
              </a:rPr>
              <a:t>contraseña</a:t>
            </a:r>
            <a:endParaRPr lang="es-PY" sz="1100" dirty="0">
              <a:solidFill>
                <a:srgbClr val="00602B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39343" y="2439177"/>
            <a:ext cx="1016813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100" dirty="0" smtClean="0">
                <a:solidFill>
                  <a:srgbClr val="00602B"/>
                </a:solidFill>
              </a:rPr>
              <a:t>97d6f1</a:t>
            </a:r>
            <a:endParaRPr lang="es-PY" sz="1100" dirty="0">
              <a:solidFill>
                <a:srgbClr val="00602B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770143" y="1417632"/>
            <a:ext cx="526693" cy="3967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21540" y="1837676"/>
            <a:ext cx="526693" cy="3967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588907" y="2339904"/>
            <a:ext cx="526693" cy="396775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>
          <a:xfrm>
            <a:off x="843429" y="1123406"/>
            <a:ext cx="7457143" cy="3221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pantalla principal seleccionaremos la opción “</a:t>
            </a:r>
            <a:r>
              <a:rPr lang="es-PY" b="1" dirty="0">
                <a:solidFill>
                  <a:schemeClr val="bg1"/>
                </a:solidFill>
              </a:rPr>
              <a:t>gestionar MIC/DTA – resguardo de exportación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68216" y="1658745"/>
            <a:ext cx="2246784" cy="51771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468216" y="1658745"/>
            <a:ext cx="723640" cy="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123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Utilizando el número de MIC/DTA, seleccionaremos la opción “</a:t>
            </a:r>
            <a:r>
              <a:rPr lang="es-PY" b="1" dirty="0">
                <a:solidFill>
                  <a:schemeClr val="bg1"/>
                </a:solidFill>
              </a:rPr>
              <a:t>buscar</a:t>
            </a:r>
            <a:r>
              <a:rPr lang="es-PY" dirty="0">
                <a:solidFill>
                  <a:schemeClr val="bg1"/>
                </a:solidFill>
              </a:rPr>
              <a:t>” para recuperar la información del mismo.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/>
          <a:stretch/>
        </p:blipFill>
        <p:spPr>
          <a:xfrm>
            <a:off x="801630" y="1097280"/>
            <a:ext cx="7540740" cy="32744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892703" y="1974445"/>
            <a:ext cx="912800" cy="3069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830960" y="1895247"/>
            <a:ext cx="526693" cy="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887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sistema recuperará información del MIC/DTA.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/>
          <a:stretch/>
        </p:blipFill>
        <p:spPr>
          <a:xfrm>
            <a:off x="879976" y="1110342"/>
            <a:ext cx="7384049" cy="32614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421873" y="1920793"/>
            <a:ext cx="6446219" cy="237475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9252314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MIC/DTA debe estar en estado </a:t>
            </a:r>
            <a:r>
              <a:rPr lang="es-PY" b="1" dirty="0">
                <a:solidFill>
                  <a:schemeClr val="bg1"/>
                </a:solidFill>
              </a:rPr>
              <a:t>OFICIALIZADO</a:t>
            </a:r>
            <a:r>
              <a:rPr lang="es-PY" dirty="0">
                <a:solidFill>
                  <a:schemeClr val="bg1"/>
                </a:solidFill>
              </a:rPr>
              <a:t> para generar su partida.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4"/>
          <a:stretch/>
        </p:blipFill>
        <p:spPr>
          <a:xfrm>
            <a:off x="879976" y="1103810"/>
            <a:ext cx="7384049" cy="32679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421873" y="1920793"/>
            <a:ext cx="6446219" cy="237475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529229" y="2058386"/>
            <a:ext cx="717733" cy="2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115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Al final de la página visualizaremos la “</a:t>
            </a:r>
            <a:r>
              <a:rPr lang="es-PY" b="1" dirty="0" smtClean="0">
                <a:solidFill>
                  <a:schemeClr val="bg1"/>
                </a:solidFill>
              </a:rPr>
              <a:t>cartas </a:t>
            </a:r>
            <a:r>
              <a:rPr lang="es-PY" b="1" dirty="0">
                <a:solidFill>
                  <a:schemeClr val="bg1"/>
                </a:solidFill>
              </a:rPr>
              <a:t>de porte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/>
          <a:stretch/>
        </p:blipFill>
        <p:spPr>
          <a:xfrm>
            <a:off x="478734" y="1169125"/>
            <a:ext cx="8186532" cy="3647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770561" y="1992588"/>
            <a:ext cx="7735485" cy="238802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6707583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este ejemplo, debido a que se asignó que la partida y salida serán en la misma aduana, el sistema lo reconoce y muestra la siguiente opción.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10886" r="-181" b="-10886"/>
          <a:stretch/>
        </p:blipFill>
        <p:spPr>
          <a:xfrm>
            <a:off x="970749" y="1163636"/>
            <a:ext cx="7228628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56153" y="3880886"/>
            <a:ext cx="715847" cy="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521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Seleccionaremos la opción “</a:t>
            </a:r>
            <a:r>
              <a:rPr lang="es-PY" b="1" dirty="0">
                <a:solidFill>
                  <a:schemeClr val="bg1"/>
                </a:solidFill>
              </a:rPr>
              <a:t>partida/salida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/>
          <a:stretch/>
        </p:blipFill>
        <p:spPr>
          <a:xfrm>
            <a:off x="957686" y="1149530"/>
            <a:ext cx="7228628" cy="3222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56153" y="3880886"/>
            <a:ext cx="715847" cy="3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487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Plan by Slidesgo">
  <a:themeElements>
    <a:clrScheme name="Personalizado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073763"/>
      </a:accent2>
      <a:accent3>
        <a:srgbClr val="0B5394"/>
      </a:accent3>
      <a:accent4>
        <a:srgbClr val="3D85C6"/>
      </a:accent4>
      <a:accent5>
        <a:srgbClr val="C00000"/>
      </a:accent5>
      <a:accent6>
        <a:srgbClr val="FF0000"/>
      </a:accent6>
      <a:hlink>
        <a:srgbClr val="FFFF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145</Words>
  <Application>Microsoft Office PowerPoint</Application>
  <PresentationFormat>Presentación en pantalla (16:9)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Fira Sans Extra Condensed Medium</vt:lpstr>
      <vt:lpstr>Roboto Slab</vt:lpstr>
      <vt:lpstr>Arial</vt:lpstr>
      <vt:lpstr>Insurance Plan by Slidesgo</vt:lpstr>
      <vt:lpstr>Funcionario de Resguardo</vt:lpstr>
      <vt:lpstr>Al ingresar a SISWEB2…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caso de 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DESPACHANTE DE ADUANA</dc:title>
  <dc:creator>Marcela</dc:creator>
  <cp:lastModifiedBy>DNA</cp:lastModifiedBy>
  <cp:revision>180</cp:revision>
  <dcterms:modified xsi:type="dcterms:W3CDTF">2024-03-20T13:40:37Z</dcterms:modified>
</cp:coreProperties>
</file>