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4"/>
  </p:notesMasterIdLst>
  <p:sldIdLst>
    <p:sldId id="346" r:id="rId2"/>
    <p:sldId id="260" r:id="rId3"/>
    <p:sldId id="358" r:id="rId4"/>
    <p:sldId id="411" r:id="rId5"/>
    <p:sldId id="398" r:id="rId6"/>
    <p:sldId id="414" r:id="rId7"/>
    <p:sldId id="412" r:id="rId8"/>
    <p:sldId id="365" r:id="rId9"/>
    <p:sldId id="413" r:id="rId10"/>
    <p:sldId id="410" r:id="rId11"/>
    <p:sldId id="366" r:id="rId12"/>
    <p:sldId id="386" r:id="rId13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15"/>
      <p:bold r:id="rId16"/>
      <p:italic r:id="rId17"/>
      <p:boldItalic r:id="rId18"/>
    </p:embeddedFont>
    <p:embeddedFont>
      <p:font typeface="Roboto Slab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FAD5D3-F6D7-4047-B36D-6B2DC95B21C6}">
  <a:tblStyle styleId="{9EFAD5D3-F6D7-4047-B36D-6B2DC95B21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2445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3491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0226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276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55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61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1538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408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660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1482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766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508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475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183800" y="0"/>
            <a:ext cx="7960500" cy="41445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1899474"/>
            <a:ext cx="1575000" cy="3244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697175" y="1320225"/>
            <a:ext cx="3616800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304925" y="3139200"/>
            <a:ext cx="2009100" cy="5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4162800" y="4979536"/>
            <a:ext cx="49812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3252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7638900" y="4897324"/>
            <a:ext cx="1047900" cy="164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8513700" y="2409300"/>
            <a:ext cx="935400" cy="324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63738" y="1530875"/>
            <a:ext cx="3852600" cy="25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773800" y="2322625"/>
            <a:ext cx="144300" cy="908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542400" y="0"/>
            <a:ext cx="144300" cy="28209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8028375" y="411475"/>
            <a:ext cx="144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8613000" y="3420300"/>
            <a:ext cx="5310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484150" y="1366425"/>
            <a:ext cx="4175700" cy="23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8"/>
          <p:cNvSpPr/>
          <p:nvPr/>
        </p:nvSpPr>
        <p:spPr>
          <a:xfrm rot="-5398897" flipH="1">
            <a:off x="-395550" y="2499750"/>
            <a:ext cx="935400" cy="14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8213250" y="-41450"/>
            <a:ext cx="138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 rot="670" flipH="1">
            <a:off x="-150" y="4979146"/>
            <a:ext cx="15384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688600" y="550689"/>
            <a:ext cx="37668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L="91440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37160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182880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228600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274320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320040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365760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411480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0" y="3420300"/>
            <a:ext cx="1407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7249500" y="4573650"/>
            <a:ext cx="18945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0"/>
          <p:cNvSpPr/>
          <p:nvPr/>
        </p:nvSpPr>
        <p:spPr>
          <a:xfrm rot="5400000">
            <a:off x="8304150" y="4295575"/>
            <a:ext cx="7653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/>
          <p:nvPr/>
        </p:nvSpPr>
        <p:spPr>
          <a:xfrm rot="5400000">
            <a:off x="366925" y="384100"/>
            <a:ext cx="138300" cy="872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4573650"/>
            <a:ext cx="39900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10800000">
            <a:off x="2207575" y="411400"/>
            <a:ext cx="69372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/>
          <p:nvPr/>
        </p:nvSpPr>
        <p:spPr>
          <a:xfrm rot="10800000">
            <a:off x="6895050" y="465250"/>
            <a:ext cx="1785900" cy="2946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1"/>
          <p:cNvSpPr/>
          <p:nvPr/>
        </p:nvSpPr>
        <p:spPr>
          <a:xfrm rot="10800000">
            <a:off x="5808150" y="3897725"/>
            <a:ext cx="2872800" cy="138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4419275" y="1373263"/>
            <a:ext cx="3942600" cy="16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5938614" y="3191388"/>
            <a:ext cx="2377200" cy="5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1676549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1"/>
          </p:nvPr>
        </p:nvSpPr>
        <p:spPr>
          <a:xfrm flipH="1">
            <a:off x="4792272" y="1986750"/>
            <a:ext cx="2631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/>
          <p:nvPr/>
        </p:nvSpPr>
        <p:spPr>
          <a:xfrm flipH="1">
            <a:off x="0" y="0"/>
            <a:ext cx="4627800" cy="309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flipH="1">
            <a:off x="-75" y="0"/>
            <a:ext cx="82401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0038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904125" y="3827725"/>
            <a:ext cx="8240100" cy="1323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6050825" y="2588825"/>
            <a:ext cx="1009500" cy="37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9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175" y="1201750"/>
            <a:ext cx="7716600" cy="3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ctrTitle"/>
          </p:nvPr>
        </p:nvSpPr>
        <p:spPr>
          <a:xfrm>
            <a:off x="3987209" y="1427630"/>
            <a:ext cx="4326766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Funcionario de Resguardo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702157" y="3139200"/>
            <a:ext cx="2611868" cy="555600"/>
          </a:xfrm>
        </p:spPr>
        <p:txBody>
          <a:bodyPr/>
          <a:lstStyle/>
          <a:p>
            <a:r>
              <a:rPr lang="es-PY" dirty="0" smtClean="0"/>
              <a:t>Despacho de exportación</a:t>
            </a:r>
          </a:p>
          <a:p>
            <a:r>
              <a:rPr lang="es-PY" dirty="0" smtClean="0"/>
              <a:t>Salida del MIC/DTA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" y="4117158"/>
            <a:ext cx="1400340" cy="124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9"/>
          <a:stretch/>
        </p:blipFill>
        <p:spPr>
          <a:xfrm>
            <a:off x="854861" y="1077686"/>
            <a:ext cx="7434279" cy="32940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Seleccionaremos la opción “</a:t>
            </a:r>
            <a:r>
              <a:rPr lang="es-PY" b="1" dirty="0" smtClean="0">
                <a:solidFill>
                  <a:schemeClr val="bg1"/>
                </a:solidFill>
              </a:rPr>
              <a:t>aceptar</a:t>
            </a:r>
            <a:r>
              <a:rPr lang="es-PY" dirty="0" smtClean="0">
                <a:solidFill>
                  <a:schemeClr val="bg1"/>
                </a:solidFill>
              </a:rPr>
              <a:t>” para realizar la operación.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088678" y="1839320"/>
            <a:ext cx="483322" cy="30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290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Se habrá generado la partida y salida del MIC/DTA.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7"/>
          <a:stretch/>
        </p:blipFill>
        <p:spPr>
          <a:xfrm>
            <a:off x="874214" y="1116874"/>
            <a:ext cx="7395573" cy="325487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1140431" y="1418193"/>
            <a:ext cx="6993476" cy="229854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0055711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469729" y="3117975"/>
            <a:ext cx="2730896" cy="640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dirty="0" smtClean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exportacion@aduana.gov.py</a:t>
            </a:r>
            <a:endParaRPr lang="es-PY" sz="1200" dirty="0">
              <a:solidFill>
                <a:schemeClr val="bg1"/>
              </a:solidFill>
              <a:latin typeface="Roboto Slab" panose="020B0604020202020204" charset="0"/>
              <a:ea typeface="Roboto Slab" panose="020B0604020202020204" charset="0"/>
            </a:endParaRPr>
          </a:p>
          <a:p>
            <a:r>
              <a:rPr lang="es-PY" sz="1200" dirty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sofia_apoyo@aduana.gov.py</a:t>
            </a:r>
            <a:endParaRPr lang="es-PY" sz="12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 smtClean="0"/>
              <a:t>En caso de consultas</a:t>
            </a:r>
            <a:endParaRPr lang="es-PY" dirty="0"/>
          </a:p>
        </p:txBody>
      </p:sp>
      <p:sp>
        <p:nvSpPr>
          <p:cNvPr id="4" name="Rectángulo 3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5" name="Google Shape;10396;p124"/>
          <p:cNvGrpSpPr/>
          <p:nvPr/>
        </p:nvGrpSpPr>
        <p:grpSpPr>
          <a:xfrm>
            <a:off x="7793787" y="3240206"/>
            <a:ext cx="355468" cy="353587"/>
            <a:chOff x="-35854750" y="2272675"/>
            <a:chExt cx="293000" cy="291450"/>
          </a:xfrm>
          <a:solidFill>
            <a:srgbClr val="C00000"/>
          </a:solidFill>
        </p:grpSpPr>
        <p:sp>
          <p:nvSpPr>
            <p:cNvPr id="6" name="Google Shape;10397;p124"/>
            <p:cNvSpPr/>
            <p:nvPr/>
          </p:nvSpPr>
          <p:spPr>
            <a:xfrm>
              <a:off x="-35854750" y="2272675"/>
              <a:ext cx="293000" cy="291450"/>
            </a:xfrm>
            <a:custGeom>
              <a:avLst/>
              <a:gdLst/>
              <a:ahLst/>
              <a:cxnLst/>
              <a:rect l="l" t="t" r="r" b="b"/>
              <a:pathLst>
                <a:path w="11720" h="11658" extrusionOk="0">
                  <a:moveTo>
                    <a:pt x="5844" y="654"/>
                  </a:moveTo>
                  <a:cubicBezTo>
                    <a:pt x="6144" y="654"/>
                    <a:pt x="6443" y="773"/>
                    <a:pt x="6679" y="1009"/>
                  </a:cubicBezTo>
                  <a:lnTo>
                    <a:pt x="7057" y="1355"/>
                  </a:lnTo>
                  <a:lnTo>
                    <a:pt x="4600" y="1355"/>
                  </a:lnTo>
                  <a:lnTo>
                    <a:pt x="5009" y="1009"/>
                  </a:lnTo>
                  <a:cubicBezTo>
                    <a:pt x="5246" y="773"/>
                    <a:pt x="5545" y="654"/>
                    <a:pt x="5844" y="654"/>
                  </a:cubicBezTo>
                  <a:close/>
                  <a:moveTo>
                    <a:pt x="2080" y="3939"/>
                  </a:moveTo>
                  <a:lnTo>
                    <a:pt x="2080" y="6365"/>
                  </a:lnTo>
                  <a:lnTo>
                    <a:pt x="819" y="5136"/>
                  </a:lnTo>
                  <a:lnTo>
                    <a:pt x="2080" y="3939"/>
                  </a:lnTo>
                  <a:close/>
                  <a:moveTo>
                    <a:pt x="9609" y="3876"/>
                  </a:moveTo>
                  <a:lnTo>
                    <a:pt x="10869" y="5136"/>
                  </a:lnTo>
                  <a:lnTo>
                    <a:pt x="9609" y="6365"/>
                  </a:lnTo>
                  <a:lnTo>
                    <a:pt x="9609" y="3876"/>
                  </a:lnTo>
                  <a:close/>
                  <a:moveTo>
                    <a:pt x="8570" y="2080"/>
                  </a:moveTo>
                  <a:cubicBezTo>
                    <a:pt x="8790" y="2080"/>
                    <a:pt x="8948" y="2238"/>
                    <a:pt x="8948" y="2427"/>
                  </a:cubicBezTo>
                  <a:lnTo>
                    <a:pt x="8948" y="7089"/>
                  </a:lnTo>
                  <a:lnTo>
                    <a:pt x="8286" y="7751"/>
                  </a:lnTo>
                  <a:cubicBezTo>
                    <a:pt x="7593" y="7152"/>
                    <a:pt x="6774" y="6837"/>
                    <a:pt x="5860" y="6837"/>
                  </a:cubicBezTo>
                  <a:cubicBezTo>
                    <a:pt x="4978" y="6837"/>
                    <a:pt x="4127" y="7152"/>
                    <a:pt x="3466" y="7751"/>
                  </a:cubicBezTo>
                  <a:lnTo>
                    <a:pt x="2804" y="7089"/>
                  </a:lnTo>
                  <a:lnTo>
                    <a:pt x="2804" y="2427"/>
                  </a:lnTo>
                  <a:cubicBezTo>
                    <a:pt x="2804" y="2238"/>
                    <a:pt x="2962" y="2080"/>
                    <a:pt x="3119" y="2080"/>
                  </a:cubicBezTo>
                  <a:close/>
                  <a:moveTo>
                    <a:pt x="693" y="5987"/>
                  </a:moveTo>
                  <a:lnTo>
                    <a:pt x="2993" y="8223"/>
                  </a:lnTo>
                  <a:lnTo>
                    <a:pt x="693" y="10492"/>
                  </a:lnTo>
                  <a:lnTo>
                    <a:pt x="693" y="5987"/>
                  </a:lnTo>
                  <a:close/>
                  <a:moveTo>
                    <a:pt x="11027" y="5987"/>
                  </a:moveTo>
                  <a:lnTo>
                    <a:pt x="11027" y="10492"/>
                  </a:lnTo>
                  <a:lnTo>
                    <a:pt x="8727" y="8223"/>
                  </a:lnTo>
                  <a:lnTo>
                    <a:pt x="11027" y="5987"/>
                  </a:lnTo>
                  <a:close/>
                  <a:moveTo>
                    <a:pt x="5829" y="7499"/>
                  </a:moveTo>
                  <a:cubicBezTo>
                    <a:pt x="6616" y="7499"/>
                    <a:pt x="7309" y="7814"/>
                    <a:pt x="7876" y="8381"/>
                  </a:cubicBezTo>
                  <a:lnTo>
                    <a:pt x="10523" y="10964"/>
                  </a:lnTo>
                  <a:lnTo>
                    <a:pt x="1166" y="10964"/>
                  </a:lnTo>
                  <a:lnTo>
                    <a:pt x="3781" y="8381"/>
                  </a:lnTo>
                  <a:cubicBezTo>
                    <a:pt x="4316" y="7814"/>
                    <a:pt x="5041" y="7499"/>
                    <a:pt x="5829" y="7499"/>
                  </a:cubicBezTo>
                  <a:close/>
                  <a:moveTo>
                    <a:pt x="5864" y="1"/>
                  </a:moveTo>
                  <a:cubicBezTo>
                    <a:pt x="5380" y="1"/>
                    <a:pt x="4899" y="190"/>
                    <a:pt x="4537" y="568"/>
                  </a:cubicBezTo>
                  <a:lnTo>
                    <a:pt x="3655" y="1387"/>
                  </a:lnTo>
                  <a:lnTo>
                    <a:pt x="3119" y="1387"/>
                  </a:lnTo>
                  <a:cubicBezTo>
                    <a:pt x="2552" y="1387"/>
                    <a:pt x="2080" y="1859"/>
                    <a:pt x="2080" y="2427"/>
                  </a:cubicBezTo>
                  <a:lnTo>
                    <a:pt x="2080" y="2962"/>
                  </a:lnTo>
                  <a:lnTo>
                    <a:pt x="315" y="4726"/>
                  </a:lnTo>
                  <a:cubicBezTo>
                    <a:pt x="126" y="4915"/>
                    <a:pt x="0" y="5136"/>
                    <a:pt x="0" y="5420"/>
                  </a:cubicBezTo>
                  <a:lnTo>
                    <a:pt x="0" y="10618"/>
                  </a:lnTo>
                  <a:cubicBezTo>
                    <a:pt x="32" y="11216"/>
                    <a:pt x="473" y="11657"/>
                    <a:pt x="1071" y="11657"/>
                  </a:cubicBezTo>
                  <a:lnTo>
                    <a:pt x="10680" y="11657"/>
                  </a:lnTo>
                  <a:cubicBezTo>
                    <a:pt x="11216" y="11657"/>
                    <a:pt x="11720" y="11185"/>
                    <a:pt x="11720" y="10618"/>
                  </a:cubicBezTo>
                  <a:lnTo>
                    <a:pt x="11720" y="5420"/>
                  </a:lnTo>
                  <a:cubicBezTo>
                    <a:pt x="11720" y="5136"/>
                    <a:pt x="11626" y="4915"/>
                    <a:pt x="11405" y="4726"/>
                  </a:cubicBezTo>
                  <a:lnTo>
                    <a:pt x="9641" y="2962"/>
                  </a:lnTo>
                  <a:lnTo>
                    <a:pt x="9641" y="2427"/>
                  </a:lnTo>
                  <a:cubicBezTo>
                    <a:pt x="9641" y="1859"/>
                    <a:pt x="9168" y="1387"/>
                    <a:pt x="8633" y="1387"/>
                  </a:cubicBezTo>
                  <a:lnTo>
                    <a:pt x="8065" y="1387"/>
                  </a:lnTo>
                  <a:lnTo>
                    <a:pt x="7215" y="568"/>
                  </a:lnTo>
                  <a:cubicBezTo>
                    <a:pt x="6837" y="190"/>
                    <a:pt x="6348" y="1"/>
                    <a:pt x="5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98;p124"/>
            <p:cNvSpPr/>
            <p:nvPr/>
          </p:nvSpPr>
          <p:spPr>
            <a:xfrm>
              <a:off x="-35733475" y="2340425"/>
              <a:ext cx="51225" cy="68550"/>
            </a:xfrm>
            <a:custGeom>
              <a:avLst/>
              <a:gdLst/>
              <a:ahLst/>
              <a:cxnLst/>
              <a:rect l="l" t="t" r="r" b="b"/>
              <a:pathLst>
                <a:path w="2049" h="2742" extrusionOk="0">
                  <a:moveTo>
                    <a:pt x="1009" y="0"/>
                  </a:moveTo>
                  <a:cubicBezTo>
                    <a:pt x="474" y="0"/>
                    <a:pt x="1" y="473"/>
                    <a:pt x="1" y="1008"/>
                  </a:cubicBezTo>
                  <a:cubicBezTo>
                    <a:pt x="1" y="1260"/>
                    <a:pt x="158" y="1418"/>
                    <a:pt x="316" y="1418"/>
                  </a:cubicBezTo>
                  <a:cubicBezTo>
                    <a:pt x="505" y="1418"/>
                    <a:pt x="663" y="1260"/>
                    <a:pt x="663" y="1040"/>
                  </a:cubicBezTo>
                  <a:cubicBezTo>
                    <a:pt x="663" y="851"/>
                    <a:pt x="820" y="693"/>
                    <a:pt x="1009" y="693"/>
                  </a:cubicBezTo>
                  <a:cubicBezTo>
                    <a:pt x="1198" y="693"/>
                    <a:pt x="1356" y="851"/>
                    <a:pt x="1356" y="1040"/>
                  </a:cubicBezTo>
                  <a:cubicBezTo>
                    <a:pt x="1356" y="1229"/>
                    <a:pt x="1293" y="1323"/>
                    <a:pt x="1135" y="1386"/>
                  </a:cubicBezTo>
                  <a:cubicBezTo>
                    <a:pt x="852" y="1449"/>
                    <a:pt x="663" y="1733"/>
                    <a:pt x="663" y="2016"/>
                  </a:cubicBezTo>
                  <a:lnTo>
                    <a:pt x="663" y="2394"/>
                  </a:lnTo>
                  <a:cubicBezTo>
                    <a:pt x="663" y="2583"/>
                    <a:pt x="820" y="2741"/>
                    <a:pt x="1009" y="2741"/>
                  </a:cubicBezTo>
                  <a:cubicBezTo>
                    <a:pt x="1230" y="2741"/>
                    <a:pt x="1387" y="2583"/>
                    <a:pt x="1387" y="2394"/>
                  </a:cubicBezTo>
                  <a:lnTo>
                    <a:pt x="1387" y="2016"/>
                  </a:lnTo>
                  <a:cubicBezTo>
                    <a:pt x="1765" y="1827"/>
                    <a:pt x="2049" y="1449"/>
                    <a:pt x="2049" y="1008"/>
                  </a:cubicBezTo>
                  <a:cubicBezTo>
                    <a:pt x="2049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99;p124"/>
            <p:cNvSpPr/>
            <p:nvPr/>
          </p:nvSpPr>
          <p:spPr>
            <a:xfrm>
              <a:off x="-35716925" y="2418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62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" name="Conector recto 14"/>
          <p:cNvCxnSpPr/>
          <p:nvPr/>
        </p:nvCxnSpPr>
        <p:spPr>
          <a:xfrm>
            <a:off x="5909809" y="3567130"/>
            <a:ext cx="695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93779"/>
      </p:ext>
    </p:extLst>
  </p:cSld>
  <p:clrMapOvr>
    <a:masterClrMapping/>
  </p:clrMapOvr>
  <p:transition spd="slow" advTm="6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95262" y="256856"/>
            <a:ext cx="5755558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Al ingresar a SISWEB2…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14"/>
          <a:stretch/>
        </p:blipFill>
        <p:spPr>
          <a:xfrm>
            <a:off x="429636" y="1129936"/>
            <a:ext cx="8219415" cy="28326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3873660" y="1613002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100" dirty="0" smtClean="0">
                <a:solidFill>
                  <a:srgbClr val="00602B"/>
                </a:solidFill>
              </a:rPr>
              <a:t>usuario</a:t>
            </a:r>
            <a:endParaRPr lang="es-PY" sz="1100" dirty="0">
              <a:solidFill>
                <a:srgbClr val="00602B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873660" y="2036064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100" dirty="0" smtClean="0">
                <a:solidFill>
                  <a:srgbClr val="00602B"/>
                </a:solidFill>
              </a:rPr>
              <a:t>contraseña</a:t>
            </a:r>
            <a:endParaRPr lang="es-PY" sz="1100" dirty="0">
              <a:solidFill>
                <a:srgbClr val="00602B"/>
              </a:solidFill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4539343" y="2439177"/>
            <a:ext cx="1016813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100" dirty="0" smtClean="0">
                <a:solidFill>
                  <a:srgbClr val="00602B"/>
                </a:solidFill>
              </a:rPr>
              <a:t>97d6f1</a:t>
            </a:r>
            <a:endParaRPr lang="es-PY" sz="1100" dirty="0">
              <a:solidFill>
                <a:srgbClr val="00602B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770143" y="1417632"/>
            <a:ext cx="526693" cy="39677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21540" y="1837676"/>
            <a:ext cx="526693" cy="39677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588907" y="2339904"/>
            <a:ext cx="526693" cy="396775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5"/>
          <a:stretch/>
        </p:blipFill>
        <p:spPr>
          <a:xfrm>
            <a:off x="843429" y="1123406"/>
            <a:ext cx="7457143" cy="32217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la pantalla principal seleccionaremos la opción “</a:t>
            </a:r>
            <a:r>
              <a:rPr lang="es-PY" b="1" dirty="0">
                <a:solidFill>
                  <a:schemeClr val="bg1"/>
                </a:solidFill>
              </a:rPr>
              <a:t>gestionar MIC/DTA – resguardo de exportación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468216" y="1658745"/>
            <a:ext cx="2246784" cy="517718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468216" y="1658745"/>
            <a:ext cx="723640" cy="39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1123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Utilizando el número de MIC/DTA, seleccionaremos la opción “</a:t>
            </a:r>
            <a:r>
              <a:rPr lang="es-PY" b="1" dirty="0">
                <a:solidFill>
                  <a:schemeClr val="bg1"/>
                </a:solidFill>
              </a:rPr>
              <a:t>buscar</a:t>
            </a:r>
            <a:r>
              <a:rPr lang="es-PY" dirty="0">
                <a:solidFill>
                  <a:schemeClr val="bg1"/>
                </a:solidFill>
              </a:rPr>
              <a:t>” para recuperar la información del mismo.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3"/>
          <a:stretch/>
        </p:blipFill>
        <p:spPr>
          <a:xfrm>
            <a:off x="801630" y="1097280"/>
            <a:ext cx="7540740" cy="327447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892703" y="1974445"/>
            <a:ext cx="912800" cy="30694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830960" y="1895247"/>
            <a:ext cx="526693" cy="39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08877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El sistema recuperará información del MIC/DTA.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6"/>
          <a:stretch/>
        </p:blipFill>
        <p:spPr>
          <a:xfrm>
            <a:off x="879976" y="1110342"/>
            <a:ext cx="7384049" cy="32614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1421873" y="1920793"/>
            <a:ext cx="6446219" cy="2374759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9252314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MIC/DTA debe estar en estado </a:t>
            </a:r>
            <a:r>
              <a:rPr lang="es-PY" b="1" dirty="0">
                <a:solidFill>
                  <a:schemeClr val="bg1"/>
                </a:solidFill>
              </a:rPr>
              <a:t>OFICIALIZADO</a:t>
            </a:r>
            <a:r>
              <a:rPr lang="es-PY" dirty="0">
                <a:solidFill>
                  <a:schemeClr val="bg1"/>
                </a:solidFill>
              </a:rPr>
              <a:t> para generar su partida.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4"/>
          <a:stretch/>
        </p:blipFill>
        <p:spPr>
          <a:xfrm>
            <a:off x="879976" y="1103810"/>
            <a:ext cx="7384049" cy="326793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1421873" y="1920793"/>
            <a:ext cx="6446219" cy="2374759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529229" y="2058386"/>
            <a:ext cx="717733" cy="24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41158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Al final de la página visualizaremos la “</a:t>
            </a:r>
            <a:r>
              <a:rPr lang="es-PY" b="1" dirty="0" smtClean="0">
                <a:solidFill>
                  <a:schemeClr val="bg1"/>
                </a:solidFill>
              </a:rPr>
              <a:t>cartas </a:t>
            </a:r>
            <a:r>
              <a:rPr lang="es-PY" b="1" dirty="0">
                <a:solidFill>
                  <a:schemeClr val="bg1"/>
                </a:solidFill>
              </a:rPr>
              <a:t>de porte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9"/>
          <a:stretch/>
        </p:blipFill>
        <p:spPr>
          <a:xfrm>
            <a:off x="478734" y="1169125"/>
            <a:ext cx="8186532" cy="364720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ángulo 11"/>
          <p:cNvSpPr/>
          <p:nvPr/>
        </p:nvSpPr>
        <p:spPr>
          <a:xfrm>
            <a:off x="770561" y="1992588"/>
            <a:ext cx="7735485" cy="238802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67075838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este ejemplo, debido a que se asignó que la partida y salida serán en la misma aduana, el sistema lo reconoce y muestra la siguiente opción.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" t="10886" r="-181" b="-10886"/>
          <a:stretch/>
        </p:blipFill>
        <p:spPr>
          <a:xfrm>
            <a:off x="970749" y="1163636"/>
            <a:ext cx="7228628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56153" y="3880886"/>
            <a:ext cx="715847" cy="39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2521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Seleccionaremos la opción “</a:t>
            </a:r>
            <a:r>
              <a:rPr lang="es-PY" b="1" dirty="0">
                <a:solidFill>
                  <a:schemeClr val="bg1"/>
                </a:solidFill>
              </a:rPr>
              <a:t>partida/salida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4"/>
          <a:stretch/>
        </p:blipFill>
        <p:spPr>
          <a:xfrm>
            <a:off x="957686" y="1149530"/>
            <a:ext cx="7228628" cy="32222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56153" y="3880886"/>
            <a:ext cx="715847" cy="39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0487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urance Plan by Slidesgo">
  <a:themeElements>
    <a:clrScheme name="Personalizado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0000"/>
      </a:accent1>
      <a:accent2>
        <a:srgbClr val="073763"/>
      </a:accent2>
      <a:accent3>
        <a:srgbClr val="0B5394"/>
      </a:accent3>
      <a:accent4>
        <a:srgbClr val="3D85C6"/>
      </a:accent4>
      <a:accent5>
        <a:srgbClr val="C00000"/>
      </a:accent5>
      <a:accent6>
        <a:srgbClr val="FF0000"/>
      </a:accent6>
      <a:hlink>
        <a:srgbClr val="FFFFFF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</TotalTime>
  <Words>145</Words>
  <Application>Microsoft Office PowerPoint</Application>
  <PresentationFormat>Presentación en pantalla (16:9)</PresentationFormat>
  <Paragraphs>19</Paragraphs>
  <Slides>12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Fira Sans Extra Condensed Medium</vt:lpstr>
      <vt:lpstr>Roboto Slab</vt:lpstr>
      <vt:lpstr>Arial</vt:lpstr>
      <vt:lpstr>Insurance Plan by Slidesgo</vt:lpstr>
      <vt:lpstr>Funcionario de Resguardo</vt:lpstr>
      <vt:lpstr>Al ingresar a SISWEB2…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 caso de consultas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DESPACHANTE DE ADUANA</dc:title>
  <dc:creator>Marcela</dc:creator>
  <cp:lastModifiedBy>DNA</cp:lastModifiedBy>
  <cp:revision>180</cp:revision>
  <dcterms:modified xsi:type="dcterms:W3CDTF">2024-03-20T13:40:37Z</dcterms:modified>
</cp:coreProperties>
</file>