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35"/>
  </p:notesMasterIdLst>
  <p:sldIdLst>
    <p:sldId id="346" r:id="rId2"/>
    <p:sldId id="260" r:id="rId3"/>
    <p:sldId id="358" r:id="rId4"/>
    <p:sldId id="398" r:id="rId5"/>
    <p:sldId id="365" r:id="rId6"/>
    <p:sldId id="366" r:id="rId7"/>
    <p:sldId id="411" r:id="rId8"/>
    <p:sldId id="262" r:id="rId9"/>
    <p:sldId id="389" r:id="rId10"/>
    <p:sldId id="410" r:id="rId11"/>
    <p:sldId id="364" r:id="rId12"/>
    <p:sldId id="369" r:id="rId13"/>
    <p:sldId id="368" r:id="rId14"/>
    <p:sldId id="390" r:id="rId15"/>
    <p:sldId id="371" r:id="rId16"/>
    <p:sldId id="372" r:id="rId17"/>
    <p:sldId id="374" r:id="rId18"/>
    <p:sldId id="400" r:id="rId19"/>
    <p:sldId id="402" r:id="rId20"/>
    <p:sldId id="412" r:id="rId21"/>
    <p:sldId id="381" r:id="rId22"/>
    <p:sldId id="421" r:id="rId23"/>
    <p:sldId id="418" r:id="rId24"/>
    <p:sldId id="376" r:id="rId25"/>
    <p:sldId id="420" r:id="rId26"/>
    <p:sldId id="426" r:id="rId27"/>
    <p:sldId id="416" r:id="rId28"/>
    <p:sldId id="431" r:id="rId29"/>
    <p:sldId id="427" r:id="rId30"/>
    <p:sldId id="428" r:id="rId31"/>
    <p:sldId id="429" r:id="rId32"/>
    <p:sldId id="430" r:id="rId33"/>
    <p:sldId id="386" r:id="rId34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36"/>
      <p:bold r:id="rId37"/>
      <p:italic r:id="rId38"/>
      <p:boldItalic r:id="rId39"/>
    </p:embeddedFont>
    <p:embeddedFont>
      <p:font typeface="Roboto Slab" panose="020B060402020202020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7406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2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300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62751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8552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2499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5155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82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6509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1753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8664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18524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6400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6356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129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84600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173602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92663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41559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944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75894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73038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5783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0408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66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47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958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136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535979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Funcionario de Visturía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02157" y="3139200"/>
            <a:ext cx="2611868" cy="555600"/>
          </a:xfrm>
        </p:spPr>
        <p:txBody>
          <a:bodyPr/>
          <a:lstStyle/>
          <a:p>
            <a:r>
              <a:rPr lang="es-PY" dirty="0" smtClean="0"/>
              <a:t>Despacho de exportación</a:t>
            </a:r>
          </a:p>
          <a:p>
            <a:r>
              <a:rPr lang="es-PY" dirty="0" smtClean="0"/>
              <a:t>Verificación Documental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9" y="4101506"/>
            <a:ext cx="1352006" cy="120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/>
    </mc:Choice>
    <mc:Fallback xmlns=""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Y otra ventana con facturas </a:t>
            </a:r>
            <a:r>
              <a:rPr lang="es-PY" dirty="0" smtClean="0">
                <a:solidFill>
                  <a:schemeClr val="bg1"/>
                </a:solidFill>
              </a:rPr>
              <a:t>del </a:t>
            </a:r>
            <a:r>
              <a:rPr lang="es-PY" dirty="0">
                <a:solidFill>
                  <a:schemeClr val="bg1"/>
                </a:solidFill>
              </a:rPr>
              <a:t>despacho.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159" r="27210" b="18951"/>
          <a:stretch/>
        </p:blipFill>
        <p:spPr>
          <a:xfrm>
            <a:off x="842105" y="1208076"/>
            <a:ext cx="7459791" cy="31636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91700" y="2512375"/>
            <a:ext cx="1379116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7026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158030"/>
            <a:ext cx="806049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Mediante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registrar </a:t>
            </a:r>
            <a:r>
              <a:rPr lang="es-PY" b="1" dirty="0">
                <a:solidFill>
                  <a:schemeClr val="bg1"/>
                </a:solidFill>
              </a:rPr>
              <a:t>observación</a:t>
            </a:r>
            <a:r>
              <a:rPr lang="es-PY" dirty="0">
                <a:solidFill>
                  <a:schemeClr val="bg1"/>
                </a:solidFill>
              </a:rPr>
              <a:t>”, registraremos las observaciones </a:t>
            </a:r>
            <a:r>
              <a:rPr lang="es-PY" dirty="0" smtClean="0">
                <a:solidFill>
                  <a:schemeClr val="bg1"/>
                </a:solidFill>
              </a:rPr>
              <a:t>realizadas y el embarque </a:t>
            </a:r>
            <a:r>
              <a:rPr lang="es-PY" dirty="0">
                <a:solidFill>
                  <a:schemeClr val="bg1"/>
                </a:solidFill>
              </a:rPr>
              <a:t>se encontrará  listo para la verificación </a:t>
            </a:r>
            <a:r>
              <a:rPr lang="es-PY" dirty="0" smtClean="0">
                <a:solidFill>
                  <a:schemeClr val="bg1"/>
                </a:solidFill>
              </a:rPr>
              <a:t>física de </a:t>
            </a:r>
            <a:r>
              <a:rPr lang="es-PY" dirty="0">
                <a:solidFill>
                  <a:schemeClr val="bg1"/>
                </a:solidFill>
              </a:rPr>
              <a:t>la mercadería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8227" r="27326" b="18744"/>
          <a:stretch/>
        </p:blipFill>
        <p:spPr>
          <a:xfrm>
            <a:off x="879849" y="1221424"/>
            <a:ext cx="7384302" cy="31503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335388" y="3863346"/>
            <a:ext cx="1379116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52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01383" y="232211"/>
            <a:ext cx="8223865" cy="585627"/>
          </a:xfrm>
        </p:spPr>
        <p:txBody>
          <a:bodyPr/>
          <a:lstStyle/>
          <a:p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En la pantalla principal de 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SISWEB2…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 t="28008" r="26512" b="18538"/>
          <a:stretch/>
        </p:blipFill>
        <p:spPr>
          <a:xfrm>
            <a:off x="426489" y="1254796"/>
            <a:ext cx="8291022" cy="351295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41184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7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350" y="76949"/>
            <a:ext cx="8143911" cy="3778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Seleccionaremos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gestionar verificación </a:t>
            </a:r>
            <a:r>
              <a:rPr lang="es-PY" b="1" dirty="0">
                <a:solidFill>
                  <a:schemeClr val="bg1"/>
                </a:solidFill>
              </a:rPr>
              <a:t>de </a:t>
            </a:r>
            <a:r>
              <a:rPr lang="es-PY" b="1" dirty="0" smtClean="0">
                <a:solidFill>
                  <a:schemeClr val="bg1"/>
                </a:solidFill>
              </a:rPr>
              <a:t>exportación</a:t>
            </a:r>
            <a:r>
              <a:rPr lang="es-PY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 t="27351" r="26512" b="18538"/>
          <a:stretch/>
        </p:blipFill>
        <p:spPr>
          <a:xfrm>
            <a:off x="837306" y="1168028"/>
            <a:ext cx="7469389" cy="32037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5854535" y="1793174"/>
            <a:ext cx="2196935" cy="78377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5032136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27387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Basándonos en los filtros realizaremos la búsqueda </a:t>
            </a:r>
            <a:r>
              <a:rPr lang="es-PY" dirty="0" smtClean="0">
                <a:solidFill>
                  <a:schemeClr val="bg1"/>
                </a:solidFill>
              </a:rPr>
              <a:t>seleccionando la opción “</a:t>
            </a:r>
            <a:r>
              <a:rPr lang="es-PY" b="1" dirty="0" smtClean="0">
                <a:solidFill>
                  <a:schemeClr val="bg1"/>
                </a:solidFill>
              </a:rPr>
              <a:t>buscar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t="28136" r="26586" b="18656"/>
          <a:stretch/>
        </p:blipFill>
        <p:spPr>
          <a:xfrm>
            <a:off x="822730" y="1208076"/>
            <a:ext cx="7498541" cy="31636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116281" y="2025324"/>
            <a:ext cx="4678877" cy="50412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650183" y="2013450"/>
            <a:ext cx="926275" cy="29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3559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09127" y="31522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sistema recuperará los siguientes datos.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28072" r="26395" b="18744"/>
          <a:stretch/>
        </p:blipFill>
        <p:spPr>
          <a:xfrm>
            <a:off x="805562" y="1201400"/>
            <a:ext cx="7532877" cy="31703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163782" y="1852551"/>
            <a:ext cx="6804561" cy="226818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6155104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171" y="0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Seleccionaremos el ícono de </a:t>
            </a:r>
            <a:r>
              <a:rPr lang="es-PY" b="1" dirty="0">
                <a:solidFill>
                  <a:schemeClr val="bg1"/>
                </a:solidFill>
              </a:rPr>
              <a:t>flecha</a:t>
            </a:r>
            <a:r>
              <a:rPr lang="es-PY" dirty="0">
                <a:solidFill>
                  <a:schemeClr val="bg1"/>
                </a:solidFill>
              </a:rPr>
              <a:t> para desplegar el listado de los embarques de traslado.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510" r="27325" b="18866"/>
          <a:stretch/>
        </p:blipFill>
        <p:spPr>
          <a:xfrm>
            <a:off x="861041" y="1234774"/>
            <a:ext cx="7421918" cy="313697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709559" y="2235442"/>
            <a:ext cx="414365" cy="28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3506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8" name="Google Shape;321;p43"/>
          <p:cNvSpPr txBox="1">
            <a:spLocks/>
          </p:cNvSpPr>
          <p:nvPr/>
        </p:nvSpPr>
        <p:spPr>
          <a:xfrm flipH="1">
            <a:off x="224221" y="130625"/>
            <a:ext cx="8014629" cy="491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columna de </a:t>
            </a:r>
            <a:r>
              <a:rPr lang="es-PY" dirty="0" smtClean="0">
                <a:solidFill>
                  <a:schemeClr val="bg1"/>
                </a:solidFill>
              </a:rPr>
              <a:t>operaciones </a:t>
            </a:r>
            <a:r>
              <a:rPr lang="es-PY" dirty="0">
                <a:solidFill>
                  <a:schemeClr val="bg1"/>
                </a:solidFill>
              </a:rPr>
              <a:t>seleccionaremos el ícono de </a:t>
            </a:r>
            <a:r>
              <a:rPr lang="es-PY" b="1" dirty="0" smtClean="0">
                <a:solidFill>
                  <a:schemeClr val="bg1"/>
                </a:solidFill>
              </a:rPr>
              <a:t>lápiz</a:t>
            </a:r>
            <a:r>
              <a:rPr lang="es-PY" dirty="0">
                <a:solidFill>
                  <a:schemeClr val="bg1"/>
                </a:solidFill>
              </a:rPr>
              <a:t> </a:t>
            </a:r>
            <a:r>
              <a:rPr lang="es-PY" dirty="0" smtClean="0">
                <a:solidFill>
                  <a:schemeClr val="bg1"/>
                </a:solidFill>
              </a:rPr>
              <a:t>del embarque para editar sus datos. 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t="28436" r="27209" b="18745"/>
          <a:stretch/>
        </p:blipFill>
        <p:spPr>
          <a:xfrm>
            <a:off x="829242" y="1201400"/>
            <a:ext cx="7485516" cy="31703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6567055" y="3479471"/>
            <a:ext cx="1282535" cy="43938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059092" y="3637715"/>
            <a:ext cx="298460" cy="21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314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260498" y="-24191"/>
            <a:ext cx="7978302" cy="5892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recuperará los </a:t>
            </a:r>
            <a:r>
              <a:rPr lang="es-PY" dirty="0" smtClean="0">
                <a:solidFill>
                  <a:schemeClr val="bg1"/>
                </a:solidFill>
              </a:rPr>
              <a:t>datos del </a:t>
            </a:r>
            <a:r>
              <a:rPr lang="es-PY" dirty="0">
                <a:solidFill>
                  <a:schemeClr val="bg1"/>
                </a:solidFill>
              </a:rPr>
              <a:t>embarque.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547" r="27210" b="18538"/>
          <a:stretch/>
        </p:blipFill>
        <p:spPr>
          <a:xfrm>
            <a:off x="867565" y="1228098"/>
            <a:ext cx="7408871" cy="314365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318161" y="1531917"/>
            <a:ext cx="6590805" cy="275507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03932689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11011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Tendremos un campo para agregar observaciones de manera opcional.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" t="28272" r="27134" b="18518"/>
          <a:stretch/>
        </p:blipFill>
        <p:spPr>
          <a:xfrm>
            <a:off x="874040" y="1221424"/>
            <a:ext cx="7395921" cy="315032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2505694" y="2458192"/>
            <a:ext cx="4180114" cy="807522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203864" y="2529445"/>
            <a:ext cx="820735" cy="30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22163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5262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SISWEB2…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" t="37746" r="26405" b="18687"/>
          <a:stretch/>
        </p:blipFill>
        <p:spPr>
          <a:xfrm>
            <a:off x="344207" y="1130652"/>
            <a:ext cx="8390273" cy="289412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/>
          <p:cNvSpPr/>
          <p:nvPr/>
        </p:nvSpPr>
        <p:spPr>
          <a:xfrm>
            <a:off x="3754597" y="1650014"/>
            <a:ext cx="1924334" cy="252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usuario</a:t>
            </a:r>
            <a:endParaRPr lang="es-PY" sz="800" dirty="0">
              <a:solidFill>
                <a:srgbClr val="00602B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754597" y="2140155"/>
            <a:ext cx="1924334" cy="252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contraseña</a:t>
            </a:r>
            <a:endParaRPr lang="es-PY" sz="800" dirty="0">
              <a:solidFill>
                <a:srgbClr val="00602B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43809" y="2598534"/>
            <a:ext cx="1235122" cy="2593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800" dirty="0" smtClean="0">
                <a:solidFill>
                  <a:srgbClr val="00602B"/>
                </a:solidFill>
              </a:rPr>
              <a:t>59768</a:t>
            </a:r>
            <a:endParaRPr lang="es-PY" sz="800" dirty="0">
              <a:solidFill>
                <a:srgbClr val="00602B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599615" y="1372077"/>
            <a:ext cx="830136" cy="52465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406001" y="2551034"/>
            <a:ext cx="534257" cy="33765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575865" y="1872977"/>
            <a:ext cx="830136" cy="524650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Al final de la página visualizaremos dos </a:t>
            </a:r>
            <a:r>
              <a:rPr lang="es-PY" dirty="0" smtClean="0">
                <a:solidFill>
                  <a:schemeClr val="bg1"/>
                </a:solidFill>
              </a:rPr>
              <a:t>ventanas.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" t="28027" r="27209" b="18538"/>
          <a:stretch/>
        </p:blipFill>
        <p:spPr>
          <a:xfrm>
            <a:off x="874041" y="1208076"/>
            <a:ext cx="7395918" cy="31636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068779" y="2042556"/>
            <a:ext cx="7006442" cy="223256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08151453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La primera contiene la información de la partida </a:t>
            </a:r>
            <a:r>
              <a:rPr lang="es-PY" dirty="0" smtClean="0">
                <a:solidFill>
                  <a:schemeClr val="bg1"/>
                </a:solidFill>
              </a:rPr>
              <a:t>arancelaria/países y en la columna “</a:t>
            </a:r>
            <a:r>
              <a:rPr lang="es-PY" b="1" dirty="0" smtClean="0">
                <a:solidFill>
                  <a:schemeClr val="bg1"/>
                </a:solidFill>
              </a:rPr>
              <a:t>detalle</a:t>
            </a:r>
            <a:r>
              <a:rPr lang="es-PY" dirty="0" smtClean="0">
                <a:solidFill>
                  <a:schemeClr val="bg1"/>
                </a:solidFill>
              </a:rPr>
              <a:t>”…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7784" r="27326" b="18952"/>
          <a:stretch/>
        </p:blipFill>
        <p:spPr>
          <a:xfrm>
            <a:off x="841655" y="1174704"/>
            <a:ext cx="7460691" cy="31970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ángulo 7"/>
          <p:cNvSpPr/>
          <p:nvPr/>
        </p:nvSpPr>
        <p:spPr>
          <a:xfrm>
            <a:off x="7564582" y="2660073"/>
            <a:ext cx="391886" cy="1436914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147858" y="2040856"/>
            <a:ext cx="1379116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3231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Podremos visualizar los detalles del </a:t>
            </a:r>
            <a:r>
              <a:rPr lang="es-PY" dirty="0" smtClean="0">
                <a:solidFill>
                  <a:schemeClr val="bg1"/>
                </a:solidFill>
              </a:rPr>
              <a:t>embarque.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6709" r="26279" b="18951"/>
          <a:stretch/>
        </p:blipFill>
        <p:spPr>
          <a:xfrm>
            <a:off x="792620" y="1121308"/>
            <a:ext cx="7558760" cy="325044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2683822" y="1140032"/>
            <a:ext cx="3764479" cy="1306285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99601571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La segunda ventana contiene información referente a la cantidad </a:t>
            </a:r>
            <a:r>
              <a:rPr lang="es-PY" dirty="0" smtClean="0">
                <a:solidFill>
                  <a:schemeClr val="bg1"/>
                </a:solidFill>
              </a:rPr>
              <a:t>declarada/observaciones, en </a:t>
            </a:r>
            <a:r>
              <a:rPr lang="es-PY" dirty="0">
                <a:solidFill>
                  <a:schemeClr val="bg1"/>
                </a:solidFill>
              </a:rPr>
              <a:t>la cual podremos agregar observaciones </a:t>
            </a:r>
            <a:r>
              <a:rPr lang="es-PY" dirty="0" smtClean="0">
                <a:solidFill>
                  <a:schemeClr val="bg1"/>
                </a:solidFill>
              </a:rPr>
              <a:t>y </a:t>
            </a:r>
            <a:r>
              <a:rPr lang="es-PY" dirty="0">
                <a:solidFill>
                  <a:schemeClr val="bg1"/>
                </a:solidFill>
              </a:rPr>
              <a:t>visualizar detalles en las opciones respectivas.</a:t>
            </a:r>
          </a:p>
          <a:p>
            <a:pPr marL="0" lvl="0" indent="0">
              <a:buClr>
                <a:schemeClr val="dk1"/>
              </a:buClr>
              <a:buSzPts val="1100"/>
            </a:pP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073" r="27326" b="18744"/>
          <a:stretch/>
        </p:blipFill>
        <p:spPr>
          <a:xfrm>
            <a:off x="861042" y="1201400"/>
            <a:ext cx="7421917" cy="31703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389819" y="1472541"/>
            <a:ext cx="1806628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60480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Al seleccionar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observaciones</a:t>
            </a:r>
            <a:r>
              <a:rPr lang="es-PY" dirty="0" smtClean="0">
                <a:solidFill>
                  <a:schemeClr val="bg1"/>
                </a:solidFill>
              </a:rPr>
              <a:t>” </a:t>
            </a:r>
            <a:r>
              <a:rPr lang="es-PY" dirty="0">
                <a:solidFill>
                  <a:schemeClr val="bg1"/>
                </a:solidFill>
              </a:rPr>
              <a:t>visualizaremos lo </a:t>
            </a:r>
            <a:r>
              <a:rPr lang="es-PY" dirty="0" smtClean="0">
                <a:solidFill>
                  <a:schemeClr val="bg1"/>
                </a:solidFill>
              </a:rPr>
              <a:t>siguiente, en este campo podremos realizar observaciones.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6273" r="26421" b="18656"/>
          <a:stretch/>
        </p:blipFill>
        <p:spPr>
          <a:xfrm>
            <a:off x="804354" y="1081260"/>
            <a:ext cx="7535293" cy="329048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Rectángulo 7"/>
          <p:cNvSpPr/>
          <p:nvPr/>
        </p:nvSpPr>
        <p:spPr>
          <a:xfrm>
            <a:off x="2695699" y="1128156"/>
            <a:ext cx="3752603" cy="131816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98720722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Al seleccionar la opción “</a:t>
            </a:r>
            <a:r>
              <a:rPr lang="es-PY" b="1" dirty="0" smtClean="0">
                <a:solidFill>
                  <a:schemeClr val="bg1"/>
                </a:solidFill>
              </a:rPr>
              <a:t>detalles</a:t>
            </a:r>
            <a:r>
              <a:rPr lang="es-PY" dirty="0" smtClean="0">
                <a:solidFill>
                  <a:schemeClr val="bg1"/>
                </a:solidFill>
              </a:rPr>
              <a:t>” visualizaremos lo siguiente.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5707" r="26621" b="18655"/>
          <a:stretch/>
        </p:blipFill>
        <p:spPr>
          <a:xfrm>
            <a:off x="777790" y="1014516"/>
            <a:ext cx="7588420" cy="335723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3408218" y="1080655"/>
            <a:ext cx="2351314" cy="115190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38941852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1278" y="256856"/>
            <a:ext cx="7929542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 continuación, seleccionaremos la 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opción “registrar</a:t>
            </a:r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”…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6619" r="27209" b="18744"/>
          <a:stretch/>
        </p:blipFill>
        <p:spPr>
          <a:xfrm>
            <a:off x="466895" y="1228099"/>
            <a:ext cx="8210210" cy="360291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83230" y="4286992"/>
            <a:ext cx="738333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452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55822"/>
            <a:ext cx="8238600" cy="641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Y de esta manera, validaremos </a:t>
            </a:r>
            <a:r>
              <a:rPr lang="es-PY" dirty="0">
                <a:solidFill>
                  <a:schemeClr val="bg1"/>
                </a:solidFill>
              </a:rPr>
              <a:t>todo lo contenido en el embarque</a:t>
            </a:r>
            <a:r>
              <a:rPr lang="es-PY" dirty="0" smtClean="0">
                <a:solidFill>
                  <a:schemeClr val="bg1"/>
                </a:solidFill>
              </a:rPr>
              <a:t>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26581" r="26364" b="18952"/>
          <a:stretch/>
        </p:blipFill>
        <p:spPr>
          <a:xfrm>
            <a:off x="791618" y="1101284"/>
            <a:ext cx="7560764" cy="32704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833667" y="1807388"/>
            <a:ext cx="738333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58250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21278" y="256856"/>
            <a:ext cx="7929542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En caso de que corresponda rechazar el embarque…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8065" r="27326" b="18951"/>
          <a:stretch/>
        </p:blipFill>
        <p:spPr>
          <a:xfrm>
            <a:off x="431317" y="1261472"/>
            <a:ext cx="8281367" cy="353002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473380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8" name="Google Shape;321;p43"/>
          <p:cNvSpPr txBox="1">
            <a:spLocks/>
          </p:cNvSpPr>
          <p:nvPr/>
        </p:nvSpPr>
        <p:spPr>
          <a:xfrm flipH="1">
            <a:off x="229678" y="108270"/>
            <a:ext cx="8051293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Antes de registrar las observaciones, en la primera ventana, cambiaremos la </a:t>
            </a:r>
            <a:r>
              <a:rPr lang="es-PY" dirty="0">
                <a:solidFill>
                  <a:schemeClr val="bg1"/>
                </a:solidFill>
              </a:rPr>
              <a:t>posición arancelaria del </a:t>
            </a:r>
            <a:r>
              <a:rPr lang="es-PY" dirty="0" smtClean="0">
                <a:solidFill>
                  <a:schemeClr val="bg1"/>
                </a:solidFill>
              </a:rPr>
              <a:t>embarque </a:t>
            </a:r>
            <a:r>
              <a:rPr lang="es-PY" dirty="0">
                <a:solidFill>
                  <a:schemeClr val="bg1"/>
                </a:solidFill>
              </a:rPr>
              <a:t>seleccionando el ícono de </a:t>
            </a:r>
            <a:r>
              <a:rPr lang="es-PY" b="1" dirty="0" smtClean="0">
                <a:solidFill>
                  <a:schemeClr val="bg1"/>
                </a:solidFill>
              </a:rPr>
              <a:t>lupa</a:t>
            </a:r>
            <a:r>
              <a:rPr lang="es-PY" dirty="0" smtClean="0">
                <a:solidFill>
                  <a:schemeClr val="bg1"/>
                </a:solidFill>
              </a:rPr>
              <a:t> </a:t>
            </a:r>
            <a:r>
              <a:rPr lang="es-PY" dirty="0">
                <a:solidFill>
                  <a:schemeClr val="bg1"/>
                </a:solidFill>
              </a:rPr>
              <a:t>en la columna “</a:t>
            </a:r>
            <a:r>
              <a:rPr lang="es-PY" b="1" dirty="0">
                <a:solidFill>
                  <a:schemeClr val="bg1"/>
                </a:solidFill>
              </a:rPr>
              <a:t>nuevo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7673" r="27326" b="18951"/>
          <a:stretch/>
        </p:blipFill>
        <p:spPr>
          <a:xfrm>
            <a:off x="841655" y="1168028"/>
            <a:ext cx="7460691" cy="32037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4013860" y="2755075"/>
            <a:ext cx="1128156" cy="1377538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137557" y="2066306"/>
            <a:ext cx="1389415" cy="324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1237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En la </a:t>
            </a:r>
            <a:r>
              <a:rPr lang="es-PY" dirty="0">
                <a:solidFill>
                  <a:schemeClr val="bg1"/>
                </a:solidFill>
              </a:rPr>
              <a:t>pantalla principal seleccionaremos la opción </a:t>
            </a:r>
            <a:r>
              <a:rPr lang="es-PY" dirty="0" smtClean="0">
                <a:solidFill>
                  <a:schemeClr val="bg1"/>
                </a:solidFill>
              </a:rPr>
              <a:t>“</a:t>
            </a:r>
            <a:r>
              <a:rPr lang="es-PY" b="1" dirty="0" smtClean="0">
                <a:solidFill>
                  <a:schemeClr val="bg1"/>
                </a:solidFill>
              </a:rPr>
              <a:t>verificación documental de exportación</a:t>
            </a:r>
            <a:r>
              <a:rPr lang="es-PY" dirty="0" smtClean="0">
                <a:solidFill>
                  <a:schemeClr val="bg1"/>
                </a:solidFill>
              </a:rPr>
              <a:t>” debido </a:t>
            </a:r>
            <a:r>
              <a:rPr lang="es-PY" dirty="0">
                <a:solidFill>
                  <a:schemeClr val="bg1"/>
                </a:solidFill>
              </a:rPr>
              <a:t>a </a:t>
            </a:r>
            <a:r>
              <a:rPr lang="es-PY" dirty="0" smtClean="0">
                <a:solidFill>
                  <a:schemeClr val="bg1"/>
                </a:solidFill>
              </a:rPr>
              <a:t>que, </a:t>
            </a:r>
            <a:r>
              <a:rPr lang="es-PY" dirty="0">
                <a:solidFill>
                  <a:schemeClr val="bg1"/>
                </a:solidFill>
              </a:rPr>
              <a:t>en este </a:t>
            </a:r>
            <a:r>
              <a:rPr lang="es-PY" dirty="0" smtClean="0">
                <a:solidFill>
                  <a:schemeClr val="bg1"/>
                </a:solidFill>
              </a:rPr>
              <a:t>ejemplo, el embarque se encuentra en estado “</a:t>
            </a:r>
            <a:r>
              <a:rPr lang="es-PY" b="1" dirty="0" smtClean="0">
                <a:solidFill>
                  <a:schemeClr val="bg1"/>
                </a:solidFill>
              </a:rPr>
              <a:t>canal rojo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089" r="26279" b="18952"/>
          <a:stretch/>
        </p:blipFill>
        <p:spPr>
          <a:xfrm>
            <a:off x="805563" y="1214750"/>
            <a:ext cx="7532874" cy="3157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128156" y="2707574"/>
            <a:ext cx="2232561" cy="81939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4" name="CuadroTexto 3"/>
          <p:cNvSpPr txBox="1"/>
          <p:nvPr/>
        </p:nvSpPr>
        <p:spPr>
          <a:xfrm>
            <a:off x="1216020" y="3736043"/>
            <a:ext cx="2036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200" dirty="0" smtClean="0">
                <a:solidFill>
                  <a:srgbClr val="00FF00"/>
                </a:solidFill>
              </a:rPr>
              <a:t>Para canales NARANJAS y ROJOS</a:t>
            </a:r>
            <a:endParaRPr lang="es-PY" sz="1200" dirty="0">
              <a:solidFill>
                <a:srgbClr val="00FF00"/>
              </a:solidFill>
            </a:endParaRPr>
          </a:p>
        </p:txBody>
      </p:sp>
      <p:cxnSp>
        <p:nvCxnSpPr>
          <p:cNvPr id="6" name="Conector recto de flecha 5"/>
          <p:cNvCxnSpPr/>
          <p:nvPr/>
        </p:nvCxnSpPr>
        <p:spPr>
          <a:xfrm flipV="1">
            <a:off x="2234162" y="3578341"/>
            <a:ext cx="0" cy="209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5947236" y="2825180"/>
            <a:ext cx="2036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1200" dirty="0" smtClean="0">
                <a:solidFill>
                  <a:srgbClr val="00FF00"/>
                </a:solidFill>
              </a:rPr>
              <a:t>Para canales ROJOS</a:t>
            </a:r>
            <a:endParaRPr lang="es-PY" sz="1200" dirty="0">
              <a:solidFill>
                <a:srgbClr val="00FF00"/>
              </a:solidFill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 flipV="1">
            <a:off x="6965378" y="2661875"/>
            <a:ext cx="0" cy="209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1117882" y="3568067"/>
            <a:ext cx="22325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>
            <a:off x="5886092" y="2651601"/>
            <a:ext cx="2158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8" name="Google Shape;321;p43"/>
          <p:cNvSpPr txBox="1">
            <a:spLocks/>
          </p:cNvSpPr>
          <p:nvPr/>
        </p:nvSpPr>
        <p:spPr>
          <a:xfrm flipH="1">
            <a:off x="229678" y="129545"/>
            <a:ext cx="8051293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Colocaremos un código en la sección “</a:t>
            </a:r>
            <a:r>
              <a:rPr lang="es-PY" b="1" dirty="0" smtClean="0">
                <a:solidFill>
                  <a:schemeClr val="bg1"/>
                </a:solidFill>
              </a:rPr>
              <a:t>posición del nomenclador</a:t>
            </a:r>
            <a:r>
              <a:rPr lang="es-PY" dirty="0" smtClean="0">
                <a:solidFill>
                  <a:schemeClr val="bg1"/>
                </a:solidFill>
              </a:rPr>
              <a:t>” y seleccionaríamos la opción ”</a:t>
            </a:r>
            <a:r>
              <a:rPr lang="es-PY" b="1" dirty="0" smtClean="0">
                <a:solidFill>
                  <a:schemeClr val="bg1"/>
                </a:solidFill>
              </a:rPr>
              <a:t>buscar</a:t>
            </a:r>
            <a:r>
              <a:rPr lang="es-PY" dirty="0" smtClean="0">
                <a:solidFill>
                  <a:schemeClr val="bg1"/>
                </a:solidFill>
              </a:rPr>
              <a:t>”. 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" t="28395" r="26255" b="18656"/>
          <a:stretch/>
        </p:blipFill>
        <p:spPr>
          <a:xfrm>
            <a:off x="795529" y="1208076"/>
            <a:ext cx="7552943" cy="31636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586702" y="2094093"/>
            <a:ext cx="1260907" cy="44109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139544" y="2244437"/>
            <a:ext cx="605640" cy="29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40457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8" name="Google Shape;321;p43"/>
          <p:cNvSpPr txBox="1">
            <a:spLocks/>
          </p:cNvSpPr>
          <p:nvPr/>
        </p:nvSpPr>
        <p:spPr>
          <a:xfrm flipH="1">
            <a:off x="187557" y="122164"/>
            <a:ext cx="8051293" cy="499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Slab"/>
              <a:buNone/>
              <a:defRPr sz="14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sistema recuperará un listado de resultados y seleccionaremos el correspondiente, para luego proceder a registrar los cambio.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" t="27693" r="26421" b="18950"/>
          <a:stretch/>
        </p:blipFill>
        <p:spPr>
          <a:xfrm>
            <a:off x="794661" y="1168028"/>
            <a:ext cx="7554678" cy="320372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778825" y="2627531"/>
            <a:ext cx="973778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3774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Rectángulo 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2851" y="24992"/>
            <a:ext cx="8238600" cy="6162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Por último, seleccionaremos la opción “</a:t>
            </a:r>
            <a:r>
              <a:rPr lang="es-PY" b="1" dirty="0" smtClean="0">
                <a:solidFill>
                  <a:schemeClr val="bg1"/>
                </a:solidFill>
              </a:rPr>
              <a:t>registrar</a:t>
            </a:r>
            <a:r>
              <a:rPr lang="es-PY" dirty="0" smtClean="0">
                <a:solidFill>
                  <a:schemeClr val="bg1"/>
                </a:solidFill>
              </a:rPr>
              <a:t>”  y el embarque quedará rechazado.</a:t>
            </a:r>
            <a:endParaRPr lang="es-PY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" t="28003" r="27209" b="18744"/>
          <a:stretch/>
        </p:blipFill>
        <p:spPr>
          <a:xfrm>
            <a:off x="873707" y="1208076"/>
            <a:ext cx="7396586" cy="316367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916792" y="3906982"/>
            <a:ext cx="738333" cy="26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168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4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Realizaremos la búsqueda del embarque basándonos en los </a:t>
            </a:r>
            <a:r>
              <a:rPr lang="es-PY" dirty="0" smtClean="0">
                <a:solidFill>
                  <a:schemeClr val="bg1"/>
                </a:solidFill>
              </a:rPr>
              <a:t>filtros y seleccionando la opción “</a:t>
            </a:r>
            <a:r>
              <a:rPr lang="es-PY" b="1" dirty="0" smtClean="0">
                <a:solidFill>
                  <a:schemeClr val="bg1"/>
                </a:solidFill>
              </a:rPr>
              <a:t>buscar</a:t>
            </a:r>
            <a:r>
              <a:rPr lang="es-PY" dirty="0" smtClean="0">
                <a:solidFill>
                  <a:schemeClr val="bg1"/>
                </a:solidFill>
              </a:rPr>
              <a:t>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t="27689" r="26395" b="18538"/>
          <a:stretch/>
        </p:blipFill>
        <p:spPr>
          <a:xfrm>
            <a:off x="837308" y="1188052"/>
            <a:ext cx="7469385" cy="31836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128156" y="2078182"/>
            <a:ext cx="3491345" cy="43938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510151" y="1949217"/>
            <a:ext cx="781058" cy="402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2314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El sistema </a:t>
            </a:r>
            <a:r>
              <a:rPr lang="es-PY" dirty="0" smtClean="0">
                <a:solidFill>
                  <a:schemeClr val="bg1"/>
                </a:solidFill>
              </a:rPr>
              <a:t>recuperará </a:t>
            </a:r>
            <a:r>
              <a:rPr lang="es-PY" dirty="0">
                <a:solidFill>
                  <a:schemeClr val="bg1"/>
                </a:solidFill>
              </a:rPr>
              <a:t>los datos del embarque contenido en el traslado.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" t="27914" r="27209" b="18539"/>
          <a:stretch/>
        </p:blipFill>
        <p:spPr>
          <a:xfrm>
            <a:off x="886286" y="1201400"/>
            <a:ext cx="7371428" cy="317034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/>
          <p:cNvSpPr/>
          <p:nvPr/>
        </p:nvSpPr>
        <p:spPr>
          <a:xfrm>
            <a:off x="1140031" y="2671948"/>
            <a:ext cx="6923314" cy="153191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26280252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En la columna de operaciones, seleccionaremos el ícono de </a:t>
            </a:r>
            <a:r>
              <a:rPr lang="es-PY" b="1" dirty="0">
                <a:solidFill>
                  <a:schemeClr val="bg1"/>
                </a:solidFill>
              </a:rPr>
              <a:t>lápiz</a:t>
            </a:r>
            <a:r>
              <a:rPr lang="es-PY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6879" r="27094" b="18744"/>
          <a:stretch/>
        </p:blipFill>
        <p:spPr>
          <a:xfrm>
            <a:off x="867564" y="1141330"/>
            <a:ext cx="7408873" cy="323041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7315200" y="1852548"/>
            <a:ext cx="676894" cy="72439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419381" y="2107830"/>
            <a:ext cx="476590" cy="38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Visualizaremos todos los datos del embarque de la siguiente </a:t>
            </a:r>
            <a:r>
              <a:rPr lang="es-PY" dirty="0" smtClean="0">
                <a:solidFill>
                  <a:schemeClr val="bg1"/>
                </a:solidFill>
              </a:rPr>
              <a:t>manera: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28054" r="27210" b="18538"/>
          <a:stretch/>
        </p:blipFill>
        <p:spPr>
          <a:xfrm>
            <a:off x="848713" y="1188052"/>
            <a:ext cx="7446575" cy="31836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341912" y="1995055"/>
            <a:ext cx="6555179" cy="2268187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26617964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Tendremos un campo para agregar observaciones </a:t>
            </a:r>
            <a:r>
              <a:rPr lang="es-PY" dirty="0" smtClean="0">
                <a:solidFill>
                  <a:schemeClr val="bg1"/>
                </a:solidFill>
              </a:rPr>
              <a:t>opcionalmente.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8" t="27625" r="27326" b="18744"/>
          <a:stretch/>
        </p:blipFill>
        <p:spPr>
          <a:xfrm>
            <a:off x="854878" y="1174704"/>
            <a:ext cx="7434245" cy="31970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ángulo 3"/>
          <p:cNvSpPr/>
          <p:nvPr/>
        </p:nvSpPr>
        <p:spPr>
          <a:xfrm>
            <a:off x="2481943" y="2778826"/>
            <a:ext cx="4263242" cy="80752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198496" y="2861953"/>
            <a:ext cx="830136" cy="285007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>
                <a:solidFill>
                  <a:schemeClr val="bg1"/>
                </a:solidFill>
              </a:rPr>
              <a:t>Al final de la página, visualizaremos una ventana con documentos del despacho…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" t="28322" r="27094" b="18538"/>
          <a:stretch/>
        </p:blipFill>
        <p:spPr>
          <a:xfrm>
            <a:off x="867564" y="1214750"/>
            <a:ext cx="7408872" cy="3157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2159731" y="2493819"/>
            <a:ext cx="1379116" cy="37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692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1813</TotalTime>
  <Words>450</Words>
  <Application>Microsoft Office PowerPoint</Application>
  <PresentationFormat>Presentación en pantalla (16:9)</PresentationFormat>
  <Paragraphs>42</Paragraphs>
  <Slides>33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7" baseType="lpstr">
      <vt:lpstr>Fira Sans Extra Condensed Medium</vt:lpstr>
      <vt:lpstr>Roboto Slab</vt:lpstr>
      <vt:lpstr>Arial</vt:lpstr>
      <vt:lpstr>Insurance Plan by Slidesgo</vt:lpstr>
      <vt:lpstr>Funcionario de Visturía</vt:lpstr>
      <vt:lpstr>Al ingresar a SISWEB2…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la pantalla principal de SISWEB2…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 continuación, seleccionaremos la opción “registrar”…</vt:lpstr>
      <vt:lpstr>Presentación de PowerPoint</vt:lpstr>
      <vt:lpstr>En caso de que corresponda rechazar el embarque…</vt:lpstr>
      <vt:lpstr>Presentación de PowerPoint</vt:lpstr>
      <vt:lpstr>Presentación de PowerPoint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206</cp:revision>
  <dcterms:modified xsi:type="dcterms:W3CDTF">2024-03-20T13:28:53Z</dcterms:modified>
</cp:coreProperties>
</file>